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itter Bold" charset="1" panose="02000000000000000000"/>
      <p:regular r:id="rId24"/>
    </p:embeddedFont>
    <p:embeddedFont>
      <p:font typeface="Poppins Bold" charset="1" panose="00000800000000000000"/>
      <p:regular r:id="rId25"/>
    </p:embeddedFont>
    <p:embeddedFont>
      <p:font typeface="Poppins" charset="1" panose="00000500000000000000"/>
      <p:regular r:id="rId26"/>
    </p:embeddedFont>
    <p:embeddedFont>
      <p:font typeface="Poppins Light" charset="1" panose="00000400000000000000"/>
      <p:regular r:id="rId27"/>
    </p:embeddedFont>
    <p:embeddedFont>
      <p:font typeface="Canva Sans Bold" charset="1" panose="020B0803030501040103"/>
      <p:regular r:id="rId28"/>
    </p:embeddedFont>
    <p:embeddedFont>
      <p:font typeface="Canva Sans" charset="1" panose="020B0503030501040103"/>
      <p:regular r:id="rId29"/>
    </p:embeddedFont>
    <p:embeddedFont>
      <p:font typeface="Open Sans Bold" charset="1" panose="00000000000000000000"/>
      <p:regular r:id="rId30"/>
    </p:embeddedFont>
    <p:embeddedFont>
      <p:font typeface="Open Sans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notesMasters/notesMaster1.xml" Type="http://schemas.openxmlformats.org/officeDocument/2006/relationships/notesMaster"/><Relationship Id="rId22" Target="theme/theme2.xml" Type="http://schemas.openxmlformats.org/officeDocument/2006/relationships/theme"/><Relationship Id="rId23" Target="notesSlides/notesSlide1.xml" Type="http://schemas.openxmlformats.org/officeDocument/2006/relationships/notes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11" Target="../media/image1.png" Type="http://schemas.openxmlformats.org/officeDocument/2006/relationships/image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64.svg" Type="http://schemas.openxmlformats.org/officeDocument/2006/relationships/image"/><Relationship Id="rId5" Target="../media/image65.png" Type="http://schemas.openxmlformats.org/officeDocument/2006/relationships/image"/><Relationship Id="rId6" Target="../media/image66.svg" Type="http://schemas.openxmlformats.org/officeDocument/2006/relationships/image"/><Relationship Id="rId7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1.png" Type="http://schemas.openxmlformats.org/officeDocument/2006/relationships/image"/><Relationship Id="rId4" Target="../media/image6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svg" Type="http://schemas.openxmlformats.org/officeDocument/2006/relationships/image"/><Relationship Id="rId11" Target="../media/image79.png" Type="http://schemas.openxmlformats.org/officeDocument/2006/relationships/image"/><Relationship Id="rId12" Target="../media/image80.svg" Type="http://schemas.openxmlformats.org/officeDocument/2006/relationships/image"/><Relationship Id="rId13" Target="https://jomgatea.com" TargetMode="External" Type="http://schemas.openxmlformats.org/officeDocument/2006/relationships/hyperlink"/><Relationship Id="rId14" Target="../media/image1.png" Type="http://schemas.openxmlformats.org/officeDocument/2006/relationships/image"/><Relationship Id="rId2" Target="../media/image70.png" Type="http://schemas.openxmlformats.org/officeDocument/2006/relationships/image"/><Relationship Id="rId3" Target="../media/image71.png" Type="http://schemas.openxmlformats.org/officeDocument/2006/relationships/image"/><Relationship Id="rId4" Target="../media/image72.svg" Type="http://schemas.openxmlformats.org/officeDocument/2006/relationships/image"/><Relationship Id="rId5" Target="../media/image73.png" Type="http://schemas.openxmlformats.org/officeDocument/2006/relationships/image"/><Relationship Id="rId6" Target="../media/image74.svg" Type="http://schemas.openxmlformats.org/officeDocument/2006/relationships/image"/><Relationship Id="rId7" Target="../media/image75.png" Type="http://schemas.openxmlformats.org/officeDocument/2006/relationships/image"/><Relationship Id="rId8" Target="../media/image76.sv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Relationship Id="rId6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https://www.globalmarketestimates.com/market-report/server-market-3377#:~:text=The%20global%20server%20market%20is%20estimated%20to%20be,billion%20by%202026%20at%20a%20CAGR%20of%207.9%25." TargetMode="External" Type="http://schemas.openxmlformats.org/officeDocument/2006/relationships/hyperlink"/><Relationship Id="rId4" Target="https://www.giiresearch.com/report/ksi1649432-global-tea-market-forecasts-from.html?utm_source=chatgpt.com" TargetMode="External" Type="http://schemas.openxmlformats.org/officeDocument/2006/relationships/hyperlink"/><Relationship Id="rId5" Target="https://www.globalmarketestimates.com/market-report/server-market-3377#:~:text=The%20global%20server%20market%20is%20estimated%20to%20be,billion%20by%202026%20at%20a%20CAGR%20of%207.9%25." TargetMode="External" Type="http://schemas.openxmlformats.org/officeDocument/2006/relationships/hyperlink"/><Relationship Id="rId6" Target="../media/image33.png" Type="http://schemas.openxmlformats.org/officeDocument/2006/relationships/image"/><Relationship Id="rId7" Target="https://www.grandviewresearch.com/horizon/outlook/tea-market/india?utm_source=chatgpt.com" TargetMode="External" Type="http://schemas.openxmlformats.org/officeDocument/2006/relationships/hyperlink"/><Relationship Id="rId8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1.png" Type="http://schemas.openxmlformats.org/officeDocument/2006/relationships/image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4F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20782" y="6270479"/>
            <a:ext cx="3846436" cy="820659"/>
            <a:chOff x="0" y="0"/>
            <a:chExt cx="5128581" cy="10942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8581" cy="1094212"/>
            </a:xfrm>
            <a:custGeom>
              <a:avLst/>
              <a:gdLst/>
              <a:ahLst/>
              <a:cxnLst/>
              <a:rect r="r" b="b" t="t" l="l"/>
              <a:pathLst>
                <a:path h="1094212" w="5128581">
                  <a:moveTo>
                    <a:pt x="0" y="0"/>
                  </a:moveTo>
                  <a:lnTo>
                    <a:pt x="5128581" y="0"/>
                  </a:lnTo>
                  <a:lnTo>
                    <a:pt x="5128581" y="1094212"/>
                  </a:lnTo>
                  <a:lnTo>
                    <a:pt x="0" y="10942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128581" cy="11132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18"/>
                </a:lnSpc>
              </a:pPr>
              <a:r>
                <a:rPr lang="en-US" b="true" sz="3462" spc="-104">
                  <a:solidFill>
                    <a:srgbClr val="8CBC4F"/>
                  </a:solidFill>
                  <a:latin typeface="Bitter Bold"/>
                  <a:ea typeface="Bitter Bold"/>
                  <a:cs typeface="Bitter Bold"/>
                  <a:sym typeface="Bitter Bold"/>
                </a:rPr>
                <a:t>"Br</a:t>
              </a:r>
              <a:r>
                <a:rPr lang="en-US" b="true" sz="3462" spc="-104">
                  <a:solidFill>
                    <a:srgbClr val="8CBC4F"/>
                  </a:solidFill>
                  <a:latin typeface="Bitter Bold"/>
                  <a:ea typeface="Bitter Bold"/>
                  <a:cs typeface="Bitter Bold"/>
                  <a:sym typeface="Bitter Bold"/>
                </a:rPr>
                <a:t>ew happiness"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492294" y="3705155"/>
            <a:ext cx="7303413" cy="2276230"/>
          </a:xfrm>
          <a:custGeom>
            <a:avLst/>
            <a:gdLst/>
            <a:ahLst/>
            <a:cxnLst/>
            <a:rect r="r" b="b" t="t" l="l"/>
            <a:pathLst>
              <a:path h="2276230" w="7303413">
                <a:moveTo>
                  <a:pt x="0" y="0"/>
                </a:moveTo>
                <a:lnTo>
                  <a:pt x="7303412" y="0"/>
                </a:lnTo>
                <a:lnTo>
                  <a:pt x="7303412" y="2276231"/>
                </a:lnTo>
                <a:lnTo>
                  <a:pt x="0" y="2276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07806" y="7349528"/>
            <a:ext cx="4412654" cy="4114800"/>
          </a:xfrm>
          <a:custGeom>
            <a:avLst/>
            <a:gdLst/>
            <a:ahLst/>
            <a:cxnLst/>
            <a:rect r="r" b="b" t="t" l="l"/>
            <a:pathLst>
              <a:path h="4114800" w="4412654">
                <a:moveTo>
                  <a:pt x="0" y="0"/>
                </a:moveTo>
                <a:lnTo>
                  <a:pt x="4412654" y="0"/>
                </a:lnTo>
                <a:lnTo>
                  <a:pt x="44126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68365" y="-224516"/>
            <a:ext cx="4273267" cy="4114800"/>
          </a:xfrm>
          <a:custGeom>
            <a:avLst/>
            <a:gdLst/>
            <a:ahLst/>
            <a:cxnLst/>
            <a:rect r="r" b="b" t="t" l="l"/>
            <a:pathLst>
              <a:path h="4114800" w="4273267">
                <a:moveTo>
                  <a:pt x="0" y="0"/>
                </a:moveTo>
                <a:lnTo>
                  <a:pt x="4273267" y="0"/>
                </a:lnTo>
                <a:lnTo>
                  <a:pt x="42732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4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34908"/>
            <a:ext cx="5553624" cy="879023"/>
            <a:chOff x="0" y="0"/>
            <a:chExt cx="7404833" cy="1172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4833" cy="1172031"/>
            </a:xfrm>
            <a:custGeom>
              <a:avLst/>
              <a:gdLst/>
              <a:ahLst/>
              <a:cxnLst/>
              <a:rect r="r" b="b" t="t" l="l"/>
              <a:pathLst>
                <a:path h="1172031" w="7404833">
                  <a:moveTo>
                    <a:pt x="0" y="0"/>
                  </a:moveTo>
                  <a:lnTo>
                    <a:pt x="7404833" y="0"/>
                  </a:lnTo>
                  <a:lnTo>
                    <a:pt x="7404833" y="1172031"/>
                  </a:lnTo>
                  <a:lnTo>
                    <a:pt x="0" y="1172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7404833" cy="11910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3935135" cy="879023"/>
            <a:chOff x="0" y="0"/>
            <a:chExt cx="18580181" cy="1172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580181" cy="1172031"/>
            </a:xfrm>
            <a:custGeom>
              <a:avLst/>
              <a:gdLst/>
              <a:ahLst/>
              <a:cxnLst/>
              <a:rect r="r" b="b" t="t" l="l"/>
              <a:pathLst>
                <a:path h="1172031" w="18580181">
                  <a:moveTo>
                    <a:pt x="0" y="0"/>
                  </a:moveTo>
                  <a:lnTo>
                    <a:pt x="18580181" y="0"/>
                  </a:lnTo>
                  <a:lnTo>
                    <a:pt x="18580181" y="1172031"/>
                  </a:lnTo>
                  <a:lnTo>
                    <a:pt x="0" y="1172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580181" cy="11910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6"/>
                </a:lnSpc>
              </a:pPr>
              <a:r>
                <a:rPr lang="en-US" b="true" sz="4262" spc="-128">
                  <a:solidFill>
                    <a:srgbClr val="8CBC4F"/>
                  </a:solidFill>
                  <a:latin typeface="Bitter Bold"/>
                  <a:ea typeface="Bitter Bold"/>
                  <a:cs typeface="Bitter Bold"/>
                  <a:sym typeface="Bitter Bold"/>
                </a:rPr>
                <a:t>OUR GO-TO-MARKET STRATEGY: BUILDING A BRAND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1640" y="1907723"/>
            <a:ext cx="15198844" cy="7753991"/>
            <a:chOff x="0" y="0"/>
            <a:chExt cx="20265126" cy="103386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309813" y="370397"/>
              <a:ext cx="924115" cy="9601200"/>
            </a:xfrm>
            <a:custGeom>
              <a:avLst/>
              <a:gdLst/>
              <a:ahLst/>
              <a:cxnLst/>
              <a:rect r="r" b="b" t="t" l="l"/>
              <a:pathLst>
                <a:path h="9601200" w="924115">
                  <a:moveTo>
                    <a:pt x="0" y="0"/>
                  </a:moveTo>
                  <a:lnTo>
                    <a:pt x="924116" y="0"/>
                  </a:lnTo>
                  <a:lnTo>
                    <a:pt x="924116" y="9601200"/>
                  </a:lnTo>
                  <a:lnTo>
                    <a:pt x="0" y="960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177940" y="0"/>
              <a:ext cx="1449226" cy="1449226"/>
            </a:xfrm>
            <a:custGeom>
              <a:avLst/>
              <a:gdLst/>
              <a:ahLst/>
              <a:cxnLst/>
              <a:rect r="r" b="b" t="t" l="l"/>
              <a:pathLst>
                <a:path h="1449226" w="1449226">
                  <a:moveTo>
                    <a:pt x="0" y="0"/>
                  </a:moveTo>
                  <a:lnTo>
                    <a:pt x="1449226" y="0"/>
                  </a:lnTo>
                  <a:lnTo>
                    <a:pt x="1449226" y="1449226"/>
                  </a:lnTo>
                  <a:lnTo>
                    <a:pt x="0" y="1449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0109602" y="3119025"/>
              <a:ext cx="1324539" cy="1324539"/>
            </a:xfrm>
            <a:custGeom>
              <a:avLst/>
              <a:gdLst/>
              <a:ahLst/>
              <a:cxnLst/>
              <a:rect r="r" b="b" t="t" l="l"/>
              <a:pathLst>
                <a:path h="1324539" w="1324539">
                  <a:moveTo>
                    <a:pt x="0" y="0"/>
                  </a:moveTo>
                  <a:lnTo>
                    <a:pt x="1324538" y="0"/>
                  </a:lnTo>
                  <a:lnTo>
                    <a:pt x="1324538" y="1324539"/>
                  </a:lnTo>
                  <a:lnTo>
                    <a:pt x="0" y="1324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10103087" y="5960553"/>
              <a:ext cx="1337567" cy="1337567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D947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16513" lIns="16513" bIns="16513" rIns="16513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10201971" y="6093631"/>
              <a:ext cx="1139799" cy="1071412"/>
            </a:xfrm>
            <a:custGeom>
              <a:avLst/>
              <a:gdLst/>
              <a:ahLst/>
              <a:cxnLst/>
              <a:rect r="r" b="b" t="t" l="l"/>
              <a:pathLst>
                <a:path h="1071412" w="1139799">
                  <a:moveTo>
                    <a:pt x="0" y="0"/>
                  </a:moveTo>
                  <a:lnTo>
                    <a:pt x="1139800" y="0"/>
                  </a:lnTo>
                  <a:lnTo>
                    <a:pt x="1139800" y="1071411"/>
                  </a:lnTo>
                  <a:lnTo>
                    <a:pt x="0" y="1071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9817363" y="8959667"/>
              <a:ext cx="1416566" cy="1044717"/>
            </a:xfrm>
            <a:custGeom>
              <a:avLst/>
              <a:gdLst/>
              <a:ahLst/>
              <a:cxnLst/>
              <a:rect r="r" b="b" t="t" l="l"/>
              <a:pathLst>
                <a:path h="1044717" w="1416566">
                  <a:moveTo>
                    <a:pt x="0" y="0"/>
                  </a:moveTo>
                  <a:lnTo>
                    <a:pt x="1416566" y="0"/>
                  </a:lnTo>
                  <a:lnTo>
                    <a:pt x="1416566" y="1044717"/>
                  </a:lnTo>
                  <a:lnTo>
                    <a:pt x="0" y="1044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32297"/>
              <a:ext cx="10028325" cy="2195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Digital-First Launch &amp; Performance Marketing</a:t>
              </a:r>
            </a:p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Leverage Instagram, Facebook, and Google Ads to target urban millennials and wellness-focused consumers. Use storytelling, influencer marketing, and user-generated content to build brand engagement.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1627166" y="3080925"/>
              <a:ext cx="8324201" cy="1751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Selective Retail &amp; Café Partnerships</a:t>
              </a:r>
            </a:p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Strategically place products in premium grocery outlets, boutique stores, wellness centers, and branded tea cafés that match Jomga’s lifestyle vibe.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255014" y="6075009"/>
              <a:ext cx="8773311" cy="1751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Sampling, Events &amp; Gifting Campaigns</a:t>
              </a:r>
            </a:p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Distribute trial packs via curated wellness boxes, conduct live tastings at events, and push corporate gifting collaborations during festive seasons.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1474789" y="8587297"/>
              <a:ext cx="8790336" cy="1751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Export-Ready Branding &amp; Global Distributor Ties</a:t>
              </a:r>
            </a:p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Develop export-friendly SKUs and packaging tailored for global markets. Participate in international food expos and partner with NRI-focused retailers.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790987" y="281494"/>
            <a:ext cx="2027167" cy="631800"/>
          </a:xfrm>
          <a:custGeom>
            <a:avLst/>
            <a:gdLst/>
            <a:ahLst/>
            <a:cxnLst/>
            <a:rect r="r" b="b" t="t" l="l"/>
            <a:pathLst>
              <a:path h="631800" w="2027167">
                <a:moveTo>
                  <a:pt x="0" y="0"/>
                </a:moveTo>
                <a:lnTo>
                  <a:pt x="2027166" y="0"/>
                </a:lnTo>
                <a:lnTo>
                  <a:pt x="2027166" y="631800"/>
                </a:lnTo>
                <a:lnTo>
                  <a:pt x="0" y="631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4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34908"/>
            <a:ext cx="11997214" cy="879023"/>
            <a:chOff x="0" y="0"/>
            <a:chExt cx="15996285" cy="1172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996286" cy="1172031"/>
            </a:xfrm>
            <a:custGeom>
              <a:avLst/>
              <a:gdLst/>
              <a:ahLst/>
              <a:cxnLst/>
              <a:rect r="r" b="b" t="t" l="l"/>
              <a:pathLst>
                <a:path h="1172031" w="15996286">
                  <a:moveTo>
                    <a:pt x="0" y="0"/>
                  </a:moveTo>
                  <a:lnTo>
                    <a:pt x="15996286" y="0"/>
                  </a:lnTo>
                  <a:lnTo>
                    <a:pt x="15996286" y="1172031"/>
                  </a:lnTo>
                  <a:lnTo>
                    <a:pt x="0" y="1172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5996285" cy="11910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6"/>
                </a:lnSpc>
              </a:pPr>
              <a:r>
                <a:rPr lang="en-US" b="true" sz="4262" spc="-128">
                  <a:solidFill>
                    <a:srgbClr val="8CBC4F"/>
                  </a:solidFill>
                  <a:latin typeface="Bitter Bold"/>
                  <a:ea typeface="Bitter Bold"/>
                  <a:cs typeface="Bitter Bold"/>
                  <a:sym typeface="Bitter Bold"/>
                </a:rPr>
                <a:t>OUR SCALE-UP PLAN: BUILDING A TEA EMPIRE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935696" y="3329032"/>
            <a:ext cx="4323604" cy="3598178"/>
            <a:chOff x="0" y="0"/>
            <a:chExt cx="812800" cy="6764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76426"/>
            </a:xfrm>
            <a:custGeom>
              <a:avLst/>
              <a:gdLst/>
              <a:ahLst/>
              <a:cxnLst/>
              <a:rect r="r" b="b" t="t" l="l"/>
              <a:pathLst>
                <a:path h="676426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338213"/>
                  </a:lnTo>
                  <a:lnTo>
                    <a:pt x="609600" y="676426"/>
                  </a:lnTo>
                  <a:lnTo>
                    <a:pt x="0" y="676426"/>
                  </a:lnTo>
                  <a:lnTo>
                    <a:pt x="203200" y="338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38125" cap="sq">
              <a:solidFill>
                <a:srgbClr val="BD947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558800" cy="714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35696" y="3221430"/>
            <a:ext cx="1775752" cy="3466288"/>
            <a:chOff x="0" y="0"/>
            <a:chExt cx="504005" cy="9838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4005" cy="983824"/>
            </a:xfrm>
            <a:custGeom>
              <a:avLst/>
              <a:gdLst/>
              <a:ahLst/>
              <a:cxnLst/>
              <a:rect r="r" b="b" t="t" l="l"/>
              <a:pathLst>
                <a:path h="983824" w="504005">
                  <a:moveTo>
                    <a:pt x="0" y="0"/>
                  </a:moveTo>
                  <a:lnTo>
                    <a:pt x="504005" y="0"/>
                  </a:lnTo>
                  <a:lnTo>
                    <a:pt x="504005" y="983824"/>
                  </a:lnTo>
                  <a:lnTo>
                    <a:pt x="0" y="983824"/>
                  </a:lnTo>
                  <a:close/>
                </a:path>
              </a:pathLst>
            </a:custGeom>
            <a:solidFill>
              <a:srgbClr val="124E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04005" cy="102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951224" y="2568809"/>
            <a:ext cx="1520447" cy="152044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4F47"/>
            </a:solidFill>
            <a:ln w="95250" cap="sq">
              <a:solidFill>
                <a:srgbClr val="BD9479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966697" y="3329032"/>
            <a:ext cx="4323604" cy="3598178"/>
            <a:chOff x="0" y="0"/>
            <a:chExt cx="812800" cy="6764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76426"/>
            </a:xfrm>
            <a:custGeom>
              <a:avLst/>
              <a:gdLst/>
              <a:ahLst/>
              <a:cxnLst/>
              <a:rect r="r" b="b" t="t" l="l"/>
              <a:pathLst>
                <a:path h="676426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338213"/>
                  </a:lnTo>
                  <a:lnTo>
                    <a:pt x="609600" y="676426"/>
                  </a:lnTo>
                  <a:lnTo>
                    <a:pt x="0" y="676426"/>
                  </a:lnTo>
                  <a:lnTo>
                    <a:pt x="203200" y="338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38125" cap="sq">
              <a:solidFill>
                <a:srgbClr val="BD9479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558800" cy="714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966697" y="3221430"/>
            <a:ext cx="1775752" cy="3466288"/>
            <a:chOff x="0" y="0"/>
            <a:chExt cx="504005" cy="98382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04005" cy="983824"/>
            </a:xfrm>
            <a:custGeom>
              <a:avLst/>
              <a:gdLst/>
              <a:ahLst/>
              <a:cxnLst/>
              <a:rect r="r" b="b" t="t" l="l"/>
              <a:pathLst>
                <a:path h="983824" w="504005">
                  <a:moveTo>
                    <a:pt x="0" y="0"/>
                  </a:moveTo>
                  <a:lnTo>
                    <a:pt x="504005" y="0"/>
                  </a:lnTo>
                  <a:lnTo>
                    <a:pt x="504005" y="983824"/>
                  </a:lnTo>
                  <a:lnTo>
                    <a:pt x="0" y="983824"/>
                  </a:lnTo>
                  <a:close/>
                </a:path>
              </a:pathLst>
            </a:custGeom>
            <a:solidFill>
              <a:srgbClr val="124E7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04005" cy="102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982226" y="2568809"/>
            <a:ext cx="1520447" cy="152044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4F47"/>
            </a:solidFill>
            <a:ln w="95250" cap="sq">
              <a:solidFill>
                <a:srgbClr val="BD9479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997699" y="3329032"/>
            <a:ext cx="4323604" cy="3598178"/>
            <a:chOff x="0" y="0"/>
            <a:chExt cx="812800" cy="67642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76426"/>
            </a:xfrm>
            <a:custGeom>
              <a:avLst/>
              <a:gdLst/>
              <a:ahLst/>
              <a:cxnLst/>
              <a:rect r="r" b="b" t="t" l="l"/>
              <a:pathLst>
                <a:path h="676426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338213"/>
                  </a:lnTo>
                  <a:lnTo>
                    <a:pt x="609600" y="676426"/>
                  </a:lnTo>
                  <a:lnTo>
                    <a:pt x="0" y="676426"/>
                  </a:lnTo>
                  <a:lnTo>
                    <a:pt x="203200" y="338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38125" cap="sq">
              <a:solidFill>
                <a:srgbClr val="BD9479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77800" y="-38100"/>
              <a:ext cx="558800" cy="714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997699" y="3221430"/>
            <a:ext cx="1775752" cy="3466288"/>
            <a:chOff x="0" y="0"/>
            <a:chExt cx="504005" cy="98382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04005" cy="983824"/>
            </a:xfrm>
            <a:custGeom>
              <a:avLst/>
              <a:gdLst/>
              <a:ahLst/>
              <a:cxnLst/>
              <a:rect r="r" b="b" t="t" l="l"/>
              <a:pathLst>
                <a:path h="983824" w="504005">
                  <a:moveTo>
                    <a:pt x="0" y="0"/>
                  </a:moveTo>
                  <a:lnTo>
                    <a:pt x="504005" y="0"/>
                  </a:lnTo>
                  <a:lnTo>
                    <a:pt x="504005" y="983824"/>
                  </a:lnTo>
                  <a:lnTo>
                    <a:pt x="0" y="983824"/>
                  </a:lnTo>
                  <a:close/>
                </a:path>
              </a:pathLst>
            </a:custGeom>
            <a:solidFill>
              <a:srgbClr val="124E7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504005" cy="102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013227" y="2568809"/>
            <a:ext cx="1524720" cy="1520447"/>
            <a:chOff x="0" y="0"/>
            <a:chExt cx="815084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5084" cy="812800"/>
            </a:xfrm>
            <a:custGeom>
              <a:avLst/>
              <a:gdLst/>
              <a:ahLst/>
              <a:cxnLst/>
              <a:rect r="r" b="b" t="t" l="l"/>
              <a:pathLst>
                <a:path h="812800" w="815084">
                  <a:moveTo>
                    <a:pt x="407542" y="0"/>
                  </a:moveTo>
                  <a:cubicBezTo>
                    <a:pt x="182463" y="0"/>
                    <a:pt x="0" y="181951"/>
                    <a:pt x="0" y="406400"/>
                  </a:cubicBezTo>
                  <a:cubicBezTo>
                    <a:pt x="0" y="630849"/>
                    <a:pt x="182463" y="812800"/>
                    <a:pt x="407542" y="812800"/>
                  </a:cubicBezTo>
                  <a:cubicBezTo>
                    <a:pt x="632621" y="812800"/>
                    <a:pt x="815084" y="630849"/>
                    <a:pt x="815084" y="406400"/>
                  </a:cubicBezTo>
                  <a:cubicBezTo>
                    <a:pt x="815084" y="181951"/>
                    <a:pt x="632621" y="0"/>
                    <a:pt x="407542" y="0"/>
                  </a:cubicBezTo>
                  <a:close/>
                </a:path>
              </a:pathLst>
            </a:custGeom>
            <a:solidFill>
              <a:srgbClr val="5B4F47"/>
            </a:solidFill>
            <a:ln w="95250" cap="sq">
              <a:solidFill>
                <a:srgbClr val="BD9479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414" y="38100"/>
              <a:ext cx="662256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28700" y="3329032"/>
            <a:ext cx="4323604" cy="3598178"/>
            <a:chOff x="0" y="0"/>
            <a:chExt cx="812800" cy="67642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676426"/>
            </a:xfrm>
            <a:custGeom>
              <a:avLst/>
              <a:gdLst/>
              <a:ahLst/>
              <a:cxnLst/>
              <a:rect r="r" b="b" t="t" l="l"/>
              <a:pathLst>
                <a:path h="676426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338213"/>
                  </a:lnTo>
                  <a:lnTo>
                    <a:pt x="609600" y="676426"/>
                  </a:lnTo>
                  <a:lnTo>
                    <a:pt x="0" y="676426"/>
                  </a:lnTo>
                  <a:lnTo>
                    <a:pt x="203200" y="338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38125" cap="sq">
              <a:solidFill>
                <a:srgbClr val="BD9479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177800" y="-38100"/>
              <a:ext cx="558800" cy="714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28700" y="3221430"/>
            <a:ext cx="1775752" cy="3466288"/>
            <a:chOff x="0" y="0"/>
            <a:chExt cx="504005" cy="98382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04005" cy="983824"/>
            </a:xfrm>
            <a:custGeom>
              <a:avLst/>
              <a:gdLst/>
              <a:ahLst/>
              <a:cxnLst/>
              <a:rect r="r" b="b" t="t" l="l"/>
              <a:pathLst>
                <a:path h="983824" w="504005">
                  <a:moveTo>
                    <a:pt x="0" y="0"/>
                  </a:moveTo>
                  <a:lnTo>
                    <a:pt x="504005" y="0"/>
                  </a:lnTo>
                  <a:lnTo>
                    <a:pt x="504005" y="983824"/>
                  </a:lnTo>
                  <a:lnTo>
                    <a:pt x="0" y="983824"/>
                  </a:lnTo>
                  <a:close/>
                </a:path>
              </a:pathLst>
            </a:custGeom>
            <a:solidFill>
              <a:srgbClr val="124E73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504005" cy="1021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2044228" y="2568809"/>
            <a:ext cx="1520447" cy="1520447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4F47"/>
            </a:solidFill>
            <a:ln w="95250" cap="sq">
              <a:solidFill>
                <a:srgbClr val="BD9479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41" id="41"/>
          <p:cNvSpPr/>
          <p:nvPr/>
        </p:nvSpPr>
        <p:spPr>
          <a:xfrm>
            <a:off x="1028700" y="8592998"/>
            <a:ext cx="16230600" cy="0"/>
          </a:xfrm>
          <a:prstGeom prst="line">
            <a:avLst/>
          </a:prstGeom>
          <a:ln cap="flat" w="95250">
            <a:solidFill>
              <a:srgbClr val="BD94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2448572" y="8218068"/>
            <a:ext cx="711760" cy="711760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4F47"/>
            </a:solidFill>
            <a:ln w="47625" cap="sq">
              <a:solidFill>
                <a:srgbClr val="BD9479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2083" lIns="52083" bIns="52083" rIns="5208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6417571" y="8218068"/>
            <a:ext cx="711760" cy="711760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4F47"/>
            </a:solidFill>
            <a:ln w="47625" cap="sq">
              <a:solidFill>
                <a:srgbClr val="BD9479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2083" lIns="52083" bIns="52083" rIns="5208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386569" y="8218068"/>
            <a:ext cx="711760" cy="711760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4F47"/>
            </a:solidFill>
            <a:ln w="47625" cap="sq">
              <a:solidFill>
                <a:srgbClr val="BD9479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2083" lIns="52083" bIns="52083" rIns="5208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4355568" y="8218068"/>
            <a:ext cx="711760" cy="711760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4F47"/>
            </a:solidFill>
            <a:ln w="47625" cap="sq">
              <a:solidFill>
                <a:srgbClr val="BD9479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2083" lIns="52083" bIns="52083" rIns="5208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4" id="54"/>
          <p:cNvSpPr/>
          <p:nvPr/>
        </p:nvSpPr>
        <p:spPr>
          <a:xfrm>
            <a:off x="2804452" y="6927210"/>
            <a:ext cx="0" cy="1290858"/>
          </a:xfrm>
          <a:prstGeom prst="line">
            <a:avLst/>
          </a:prstGeom>
          <a:ln cap="flat" w="47625">
            <a:solidFill>
              <a:srgbClr val="BD94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>
            <a:off x="6773451" y="6927210"/>
            <a:ext cx="0" cy="1290858"/>
          </a:xfrm>
          <a:prstGeom prst="line">
            <a:avLst/>
          </a:prstGeom>
          <a:ln cap="flat" w="47625">
            <a:solidFill>
              <a:srgbClr val="BD94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>
            <a:off x="10742449" y="6927210"/>
            <a:ext cx="0" cy="1290858"/>
          </a:xfrm>
          <a:prstGeom prst="line">
            <a:avLst/>
          </a:prstGeom>
          <a:ln cap="flat" w="47625">
            <a:solidFill>
              <a:srgbClr val="BD94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>
            <a:off x="14711448" y="6927210"/>
            <a:ext cx="0" cy="1290858"/>
          </a:xfrm>
          <a:prstGeom prst="line">
            <a:avLst/>
          </a:prstGeom>
          <a:ln cap="flat" w="47625">
            <a:solidFill>
              <a:srgbClr val="BD94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8" id="58"/>
          <p:cNvSpPr/>
          <p:nvPr/>
        </p:nvSpPr>
        <p:spPr>
          <a:xfrm flipH="false" flipV="false" rot="0">
            <a:off x="2448572" y="2874536"/>
            <a:ext cx="626069" cy="908993"/>
          </a:xfrm>
          <a:custGeom>
            <a:avLst/>
            <a:gdLst/>
            <a:ahLst/>
            <a:cxnLst/>
            <a:rect r="r" b="b" t="t" l="l"/>
            <a:pathLst>
              <a:path h="908993" w="626069">
                <a:moveTo>
                  <a:pt x="0" y="0"/>
                </a:moveTo>
                <a:lnTo>
                  <a:pt x="626069" y="0"/>
                </a:lnTo>
                <a:lnTo>
                  <a:pt x="626069" y="908993"/>
                </a:lnTo>
                <a:lnTo>
                  <a:pt x="0" y="908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6227627" y="2774192"/>
            <a:ext cx="1091648" cy="1109680"/>
          </a:xfrm>
          <a:custGeom>
            <a:avLst/>
            <a:gdLst/>
            <a:ahLst/>
            <a:cxnLst/>
            <a:rect r="r" b="b" t="t" l="l"/>
            <a:pathLst>
              <a:path h="1109680" w="1091648">
                <a:moveTo>
                  <a:pt x="0" y="0"/>
                </a:moveTo>
                <a:lnTo>
                  <a:pt x="1091647" y="0"/>
                </a:lnTo>
                <a:lnTo>
                  <a:pt x="1091647" y="1109680"/>
                </a:lnTo>
                <a:lnTo>
                  <a:pt x="0" y="1109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0193712" y="2704580"/>
            <a:ext cx="1097474" cy="1248903"/>
          </a:xfrm>
          <a:custGeom>
            <a:avLst/>
            <a:gdLst/>
            <a:ahLst/>
            <a:cxnLst/>
            <a:rect r="r" b="b" t="t" l="l"/>
            <a:pathLst>
              <a:path h="1248903" w="1097474">
                <a:moveTo>
                  <a:pt x="0" y="0"/>
                </a:moveTo>
                <a:lnTo>
                  <a:pt x="1097474" y="0"/>
                </a:lnTo>
                <a:lnTo>
                  <a:pt x="1097474" y="1248904"/>
                </a:lnTo>
                <a:lnTo>
                  <a:pt x="0" y="1248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14220228" y="2828287"/>
            <a:ext cx="982439" cy="982439"/>
          </a:xfrm>
          <a:custGeom>
            <a:avLst/>
            <a:gdLst/>
            <a:ahLst/>
            <a:cxnLst/>
            <a:rect r="r" b="b" t="t" l="l"/>
            <a:pathLst>
              <a:path h="982439" w="982439">
                <a:moveTo>
                  <a:pt x="0" y="0"/>
                </a:moveTo>
                <a:lnTo>
                  <a:pt x="982439" y="0"/>
                </a:lnTo>
                <a:lnTo>
                  <a:pt x="982439" y="982440"/>
                </a:lnTo>
                <a:lnTo>
                  <a:pt x="0" y="9824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2" id="62"/>
          <p:cNvSpPr txBox="true"/>
          <p:nvPr/>
        </p:nvSpPr>
        <p:spPr>
          <a:xfrm rot="0">
            <a:off x="1406842" y="4179239"/>
            <a:ext cx="2795219" cy="3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1999" spc="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D2C Domination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37274" y="4623814"/>
            <a:ext cx="3134355" cy="1897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8"/>
              </a:lnSpc>
            </a:pPr>
            <a:r>
              <a:rPr lang="en-US" sz="1799" spc="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Expand aggressively via jomgatea.com &amp; online marketplaces with performance-driven digital marketing to build a loyal customer base.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2448572" y="8276133"/>
            <a:ext cx="71176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spc="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6417571" y="8276133"/>
            <a:ext cx="71176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spc="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0386569" y="8276133"/>
            <a:ext cx="71176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spc="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4355568" y="8276133"/>
            <a:ext cx="71176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spc="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4973733" y="4249839"/>
            <a:ext cx="3505388" cy="3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1999" spc="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Retail Footprint Expansion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9559121" y="4092922"/>
            <a:ext cx="2434235" cy="71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1999" spc="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Diversifying Product Line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3313838" y="4268328"/>
            <a:ext cx="2795219" cy="36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 spc="1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Global Market Entry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5335221" y="4705980"/>
            <a:ext cx="2876460" cy="189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Enter premium offline stores, wellness chains &amp; boutique cafés across metros and Tier-2 cities through strategic B2B partnerships.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9468875" y="4747121"/>
            <a:ext cx="2614727" cy="1897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8"/>
              </a:lnSpc>
            </a:pPr>
            <a:r>
              <a:rPr lang="en-US" sz="1799" spc="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Introduce herbal, iced, and wellness teas, plus gifting editions and RTD formats to meet evolving lifestyle trends.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3433176" y="4747121"/>
            <a:ext cx="2831318" cy="1897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8"/>
              </a:lnSpc>
            </a:pPr>
            <a:r>
              <a:rPr lang="en-US" sz="1799" spc="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Launch exports to NRI-rich countries (USA, UAE, UK), participate in international expos, and collaborate with global retailers.</a:t>
            </a:r>
          </a:p>
        </p:txBody>
      </p:sp>
      <p:sp>
        <p:nvSpPr>
          <p:cNvPr name="Freeform 74" id="74"/>
          <p:cNvSpPr/>
          <p:nvPr/>
        </p:nvSpPr>
        <p:spPr>
          <a:xfrm flipH="false" flipV="false" rot="0">
            <a:off x="15790987" y="281494"/>
            <a:ext cx="2027167" cy="631800"/>
          </a:xfrm>
          <a:custGeom>
            <a:avLst/>
            <a:gdLst/>
            <a:ahLst/>
            <a:cxnLst/>
            <a:rect r="r" b="b" t="t" l="l"/>
            <a:pathLst>
              <a:path h="631800" w="2027167">
                <a:moveTo>
                  <a:pt x="0" y="0"/>
                </a:moveTo>
                <a:lnTo>
                  <a:pt x="2027166" y="0"/>
                </a:lnTo>
                <a:lnTo>
                  <a:pt x="2027166" y="631800"/>
                </a:lnTo>
                <a:lnTo>
                  <a:pt x="0" y="631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4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43705" y="2042892"/>
            <a:ext cx="7537803" cy="8502497"/>
          </a:xfrm>
          <a:custGeom>
            <a:avLst/>
            <a:gdLst/>
            <a:ahLst/>
            <a:cxnLst/>
            <a:rect r="r" b="b" t="t" l="l"/>
            <a:pathLst>
              <a:path h="8502497" w="7537803">
                <a:moveTo>
                  <a:pt x="0" y="0"/>
                </a:moveTo>
                <a:lnTo>
                  <a:pt x="7537803" y="0"/>
                </a:lnTo>
                <a:lnTo>
                  <a:pt x="7537803" y="8502498"/>
                </a:lnTo>
                <a:lnTo>
                  <a:pt x="0" y="8502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42" t="-117" r="0" b="-199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34908"/>
            <a:ext cx="4536216" cy="879023"/>
            <a:chOff x="0" y="0"/>
            <a:chExt cx="6048287" cy="11720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48287" cy="1172031"/>
            </a:xfrm>
            <a:custGeom>
              <a:avLst/>
              <a:gdLst/>
              <a:ahLst/>
              <a:cxnLst/>
              <a:rect r="r" b="b" t="t" l="l"/>
              <a:pathLst>
                <a:path h="1172031" w="6048287">
                  <a:moveTo>
                    <a:pt x="0" y="0"/>
                  </a:moveTo>
                  <a:lnTo>
                    <a:pt x="6048287" y="0"/>
                  </a:lnTo>
                  <a:lnTo>
                    <a:pt x="6048287" y="1172031"/>
                  </a:lnTo>
                  <a:lnTo>
                    <a:pt x="0" y="1172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6048287" cy="11910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6"/>
                </a:lnSpc>
              </a:pPr>
              <a:r>
                <a:rPr lang="en-US" b="true" sz="4262" spc="-128">
                  <a:solidFill>
                    <a:srgbClr val="8CBC4F"/>
                  </a:solidFill>
                  <a:latin typeface="Bitter Bold"/>
                  <a:ea typeface="Bitter Bold"/>
                  <a:cs typeface="Bitter Bold"/>
                  <a:sym typeface="Bitter Bold"/>
                </a:rPr>
                <a:t>REVENUE MODEL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144000" y="1028700"/>
            <a:ext cx="3970782" cy="4114800"/>
          </a:xfrm>
          <a:custGeom>
            <a:avLst/>
            <a:gdLst/>
            <a:ahLst/>
            <a:cxnLst/>
            <a:rect r="r" b="b" t="t" l="l"/>
            <a:pathLst>
              <a:path h="4114800" w="3970782">
                <a:moveTo>
                  <a:pt x="0" y="0"/>
                </a:moveTo>
                <a:lnTo>
                  <a:pt x="3970782" y="0"/>
                </a:lnTo>
                <a:lnTo>
                  <a:pt x="3970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634400">
            <a:off x="5396250" y="5379307"/>
            <a:ext cx="3266122" cy="4114800"/>
          </a:xfrm>
          <a:custGeom>
            <a:avLst/>
            <a:gdLst/>
            <a:ahLst/>
            <a:cxnLst/>
            <a:rect r="r" b="b" t="t" l="l"/>
            <a:pathLst>
              <a:path h="4114800" w="3266122">
                <a:moveTo>
                  <a:pt x="0" y="0"/>
                </a:moveTo>
                <a:lnTo>
                  <a:pt x="3266122" y="0"/>
                </a:lnTo>
                <a:lnTo>
                  <a:pt x="32661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215005"/>
            <a:ext cx="6583303" cy="129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b="true" sz="2100" spc="-4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Direct-to-Consumer (D2C) E-commerce Sales</a:t>
            </a:r>
          </a:p>
          <a:p>
            <a:pPr algn="l">
              <a:lnSpc>
                <a:spcPts val="3562"/>
              </a:lnSpc>
              <a:spcBef>
                <a:spcPct val="0"/>
              </a:spcBef>
            </a:pPr>
            <a:r>
              <a:rPr lang="en-US" sz="2187" spc="-4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Tea products are sold via the official website and platforms like Amazon &amp; Flipkart.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147612"/>
            <a:ext cx="6583303" cy="1309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  <a:spcBef>
                <a:spcPct val="0"/>
              </a:spcBef>
            </a:pPr>
            <a:r>
              <a:rPr lang="en-US" b="true" sz="2187" spc="-4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Retail &amp; </a:t>
            </a:r>
            <a:r>
              <a:rPr lang="en-US" b="true" sz="2187" spc="-4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Distributor Sales</a:t>
            </a:r>
          </a:p>
          <a:p>
            <a:pPr algn="l">
              <a:lnSpc>
                <a:spcPts val="3562"/>
              </a:lnSpc>
              <a:spcBef>
                <a:spcPct val="0"/>
              </a:spcBef>
            </a:pPr>
            <a:r>
              <a:rPr lang="en-US" sz="2187" spc="-4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187" spc="-4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upplying to offline stores, premium supermarkets, gourmet and wellness outlets across India.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62423" y="1982907"/>
            <a:ext cx="5693773" cy="1757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  <a:spcBef>
                <a:spcPct val="0"/>
              </a:spcBef>
            </a:pPr>
            <a:r>
              <a:rPr lang="en-US" b="true" sz="2187" spc="-4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Café Sales &amp; On-Site Experience</a:t>
            </a:r>
          </a:p>
          <a:p>
            <a:pPr algn="l">
              <a:lnSpc>
                <a:spcPts val="3562"/>
              </a:lnSpc>
              <a:spcBef>
                <a:spcPct val="0"/>
              </a:spcBef>
            </a:pPr>
            <a:r>
              <a:rPr lang="en-US" sz="2187" spc="-4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Revenue from our flagship “Tea Scoup” café in Munnar — a hub for direct sales and immersive tea experiences.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78129" y="7147612"/>
            <a:ext cx="6281171" cy="175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 spc="-4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Gifting, Subscription &amp; Export (Expansion Path)</a:t>
            </a:r>
          </a:p>
          <a:p>
            <a:pPr algn="l">
              <a:lnSpc>
                <a:spcPts val="3562"/>
              </a:lnSpc>
            </a:pPr>
            <a:r>
              <a:rPr lang="en-US" sz="2187" spc="-4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Future-ready revenue from corporate gifting, monthly subscription boxes, and international exports.</a:t>
            </a:r>
          </a:p>
        </p:txBody>
      </p:sp>
      <p:sp>
        <p:nvSpPr>
          <p:cNvPr name="AutoShape 12" id="12"/>
          <p:cNvSpPr/>
          <p:nvPr/>
        </p:nvSpPr>
        <p:spPr>
          <a:xfrm flipH="true" flipV="true">
            <a:off x="2642166" y="3739972"/>
            <a:ext cx="3375421" cy="1441718"/>
          </a:xfrm>
          <a:prstGeom prst="line">
            <a:avLst/>
          </a:prstGeom>
          <a:ln cap="flat" w="38100">
            <a:solidFill>
              <a:srgbClr val="FCE2C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>
            <a:off x="2642166" y="5143500"/>
            <a:ext cx="3288013" cy="2089837"/>
          </a:xfrm>
          <a:prstGeom prst="line">
            <a:avLst/>
          </a:prstGeom>
          <a:ln cap="flat" w="38100">
            <a:solidFill>
              <a:srgbClr val="FCE2C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V="true">
            <a:off x="12115379" y="3980747"/>
            <a:ext cx="2393931" cy="1162753"/>
          </a:xfrm>
          <a:prstGeom prst="line">
            <a:avLst/>
          </a:prstGeom>
          <a:ln cap="flat" w="38100">
            <a:solidFill>
              <a:srgbClr val="FCE2C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11981508" y="5124450"/>
            <a:ext cx="2527801" cy="1711831"/>
          </a:xfrm>
          <a:prstGeom prst="line">
            <a:avLst/>
          </a:prstGeom>
          <a:ln cap="flat" w="38100">
            <a:solidFill>
              <a:srgbClr val="FCE2CF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5790987" y="281494"/>
            <a:ext cx="2027167" cy="631800"/>
          </a:xfrm>
          <a:custGeom>
            <a:avLst/>
            <a:gdLst/>
            <a:ahLst/>
            <a:cxnLst/>
            <a:rect r="r" b="b" t="t" l="l"/>
            <a:pathLst>
              <a:path h="631800" w="2027167">
                <a:moveTo>
                  <a:pt x="0" y="0"/>
                </a:moveTo>
                <a:lnTo>
                  <a:pt x="2027166" y="0"/>
                </a:lnTo>
                <a:lnTo>
                  <a:pt x="2027166" y="631800"/>
                </a:lnTo>
                <a:lnTo>
                  <a:pt x="0" y="631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4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5214488" cy="879023"/>
            <a:chOff x="0" y="0"/>
            <a:chExt cx="6952651" cy="1172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52651" cy="1172031"/>
            </a:xfrm>
            <a:custGeom>
              <a:avLst/>
              <a:gdLst/>
              <a:ahLst/>
              <a:cxnLst/>
              <a:rect r="r" b="b" t="t" l="l"/>
              <a:pathLst>
                <a:path h="1172031" w="6952651">
                  <a:moveTo>
                    <a:pt x="0" y="0"/>
                  </a:moveTo>
                  <a:lnTo>
                    <a:pt x="6952651" y="0"/>
                  </a:lnTo>
                  <a:lnTo>
                    <a:pt x="6952651" y="1172031"/>
                  </a:lnTo>
                  <a:lnTo>
                    <a:pt x="0" y="1172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6952651" cy="11910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6"/>
                </a:lnSpc>
              </a:pPr>
              <a:r>
                <a:rPr lang="en-US" b="true" sz="4262" spc="-128">
                  <a:solidFill>
                    <a:srgbClr val="8CBC4F"/>
                  </a:solidFill>
                  <a:latin typeface="Bitter Bold"/>
                  <a:ea typeface="Bitter Bold"/>
                  <a:cs typeface="Bitter Bold"/>
                  <a:sym typeface="Bitter Bold"/>
                </a:rPr>
                <a:t>FUND UTILIZATION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373759" y="2427141"/>
            <a:ext cx="9242890" cy="7335507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270940" y="2542854"/>
          <a:ext cx="6459457" cy="5537532"/>
        </p:xfrm>
        <a:graphic>
          <a:graphicData uri="http://schemas.openxmlformats.org/drawingml/2006/table">
            <a:tbl>
              <a:tblPr/>
              <a:tblGrid>
                <a:gridCol w="4104373"/>
                <a:gridCol w="2355084"/>
              </a:tblGrid>
              <a:tr h="8810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Fund Required (Rs):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20,00,000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13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Research &amp; Development and Market Analysis 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2,00,000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13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Product Development (Diversify Tea Product Lines) 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10,00,000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595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Testing &amp; Quality Cost 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1,00,000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13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Pre-Development Marketing &amp; Branding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2,00,000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645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Initial Operational Cost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 5,00,000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9077640" y="1646775"/>
            <a:ext cx="6140276" cy="940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We’re asking 20 lacs as a Fund under 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SEED FUND &gt;&gt;&gt;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790987" y="281494"/>
            <a:ext cx="2027167" cy="631800"/>
          </a:xfrm>
          <a:custGeom>
            <a:avLst/>
            <a:gdLst/>
            <a:ahLst/>
            <a:cxnLst/>
            <a:rect r="r" b="b" t="t" l="l"/>
            <a:pathLst>
              <a:path h="631800" w="2027167">
                <a:moveTo>
                  <a:pt x="0" y="0"/>
                </a:moveTo>
                <a:lnTo>
                  <a:pt x="2027166" y="0"/>
                </a:lnTo>
                <a:lnTo>
                  <a:pt x="2027166" y="631800"/>
                </a:lnTo>
                <a:lnTo>
                  <a:pt x="0" y="631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4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4358573" cy="879023"/>
            <a:chOff x="0" y="0"/>
            <a:chExt cx="5811430" cy="1172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11431" cy="1172031"/>
            </a:xfrm>
            <a:custGeom>
              <a:avLst/>
              <a:gdLst/>
              <a:ahLst/>
              <a:cxnLst/>
              <a:rect r="r" b="b" t="t" l="l"/>
              <a:pathLst>
                <a:path h="1172031" w="5811431">
                  <a:moveTo>
                    <a:pt x="0" y="0"/>
                  </a:moveTo>
                  <a:lnTo>
                    <a:pt x="5811431" y="0"/>
                  </a:lnTo>
                  <a:lnTo>
                    <a:pt x="5811431" y="1172031"/>
                  </a:lnTo>
                  <a:lnTo>
                    <a:pt x="0" y="1172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811430" cy="11910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6"/>
                </a:lnSpc>
              </a:pPr>
              <a:r>
                <a:rPr lang="en-US" b="true" sz="4262" spc="-128">
                  <a:solidFill>
                    <a:srgbClr val="8CBC4F"/>
                  </a:solidFill>
                  <a:latin typeface="Bitter Bold"/>
                  <a:ea typeface="Bitter Bold"/>
                  <a:cs typeface="Bitter Bold"/>
                  <a:sym typeface="Bitter Bold"/>
                </a:rPr>
                <a:t>BRAINSTORMER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559051" y="3651673"/>
            <a:ext cx="4819122" cy="7820077"/>
          </a:xfrm>
          <a:custGeom>
            <a:avLst/>
            <a:gdLst/>
            <a:ahLst/>
            <a:cxnLst/>
            <a:rect r="r" b="b" t="t" l="l"/>
            <a:pathLst>
              <a:path h="7820077" w="4819122">
                <a:moveTo>
                  <a:pt x="0" y="0"/>
                </a:moveTo>
                <a:lnTo>
                  <a:pt x="4819122" y="0"/>
                </a:lnTo>
                <a:lnTo>
                  <a:pt x="4819122" y="7820076"/>
                </a:lnTo>
                <a:lnTo>
                  <a:pt x="0" y="7820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90987" y="281494"/>
            <a:ext cx="2027167" cy="631800"/>
          </a:xfrm>
          <a:custGeom>
            <a:avLst/>
            <a:gdLst/>
            <a:ahLst/>
            <a:cxnLst/>
            <a:rect r="r" b="b" t="t" l="l"/>
            <a:pathLst>
              <a:path h="631800" w="2027167">
                <a:moveTo>
                  <a:pt x="0" y="0"/>
                </a:moveTo>
                <a:lnTo>
                  <a:pt x="2027166" y="0"/>
                </a:lnTo>
                <a:lnTo>
                  <a:pt x="2027166" y="631800"/>
                </a:lnTo>
                <a:lnTo>
                  <a:pt x="0" y="631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792981" y="2341588"/>
            <a:ext cx="8074797" cy="6133859"/>
            <a:chOff x="0" y="0"/>
            <a:chExt cx="10766396" cy="817847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25751" y="576987"/>
              <a:ext cx="10640645" cy="7601491"/>
              <a:chOff x="0" y="0"/>
              <a:chExt cx="1804597" cy="128917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804597" cy="1289172"/>
              </a:xfrm>
              <a:custGeom>
                <a:avLst/>
                <a:gdLst/>
                <a:ahLst/>
                <a:cxnLst/>
                <a:rect r="r" b="b" t="t" l="l"/>
                <a:pathLst>
                  <a:path h="1289172" w="1804597">
                    <a:moveTo>
                      <a:pt x="49475" y="0"/>
                    </a:moveTo>
                    <a:lnTo>
                      <a:pt x="1755121" y="0"/>
                    </a:lnTo>
                    <a:cubicBezTo>
                      <a:pt x="1782446" y="0"/>
                      <a:pt x="1804597" y="22151"/>
                      <a:pt x="1804597" y="49475"/>
                    </a:cubicBezTo>
                    <a:lnTo>
                      <a:pt x="1804597" y="1239697"/>
                    </a:lnTo>
                    <a:cubicBezTo>
                      <a:pt x="1804597" y="1267022"/>
                      <a:pt x="1782446" y="1289172"/>
                      <a:pt x="1755121" y="1289172"/>
                    </a:cubicBezTo>
                    <a:lnTo>
                      <a:pt x="49475" y="1289172"/>
                    </a:lnTo>
                    <a:cubicBezTo>
                      <a:pt x="22151" y="1289172"/>
                      <a:pt x="0" y="1267022"/>
                      <a:pt x="0" y="1239697"/>
                    </a:cubicBezTo>
                    <a:lnTo>
                      <a:pt x="0" y="49475"/>
                    </a:lnTo>
                    <a:cubicBezTo>
                      <a:pt x="0" y="22151"/>
                      <a:pt x="22151" y="0"/>
                      <a:pt x="49475" y="0"/>
                    </a:cubicBezTo>
                    <a:close/>
                  </a:path>
                </a:pathLst>
              </a:custGeom>
              <a:solidFill>
                <a:srgbClr val="BD9479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804597" cy="1327273"/>
              </a:xfrm>
              <a:prstGeom prst="rect">
                <a:avLst/>
              </a:prstGeom>
            </p:spPr>
            <p:txBody>
              <a:bodyPr anchor="ctr" rtlCol="false" tIns="59168" lIns="59168" bIns="59168" rIns="591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0"/>
              <a:ext cx="3142294" cy="3142294"/>
              <a:chOff x="0" y="0"/>
              <a:chExt cx="8909050" cy="890905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-210012" y="2402"/>
                <a:ext cx="9329074" cy="8904246"/>
              </a:xfrm>
              <a:custGeom>
                <a:avLst/>
                <a:gdLst/>
                <a:ahLst/>
                <a:cxnLst/>
                <a:rect r="r" b="b" t="t" l="l"/>
                <a:pathLst>
                  <a:path h="8904246" w="9329074">
                    <a:moveTo>
                      <a:pt x="4664537" y="7123"/>
                    </a:moveTo>
                    <a:cubicBezTo>
                      <a:pt x="3071756" y="0"/>
                      <a:pt x="1596908" y="845651"/>
                      <a:pt x="798454" y="2223865"/>
                    </a:cubicBezTo>
                    <a:cubicBezTo>
                      <a:pt x="0" y="3602079"/>
                      <a:pt x="0" y="5302167"/>
                      <a:pt x="798454" y="6680382"/>
                    </a:cubicBezTo>
                    <a:cubicBezTo>
                      <a:pt x="1596908" y="8058595"/>
                      <a:pt x="3071756" y="8904246"/>
                      <a:pt x="4664537" y="8897123"/>
                    </a:cubicBezTo>
                    <a:cubicBezTo>
                      <a:pt x="6257318" y="8904246"/>
                      <a:pt x="7732166" y="8058595"/>
                      <a:pt x="8530620" y="6680382"/>
                    </a:cubicBezTo>
                    <a:cubicBezTo>
                      <a:pt x="9329074" y="5302167"/>
                      <a:pt x="9329074" y="3602079"/>
                      <a:pt x="8530620" y="2223865"/>
                    </a:cubicBezTo>
                    <a:cubicBezTo>
                      <a:pt x="7732166" y="845651"/>
                      <a:pt x="6257318" y="0"/>
                      <a:pt x="4664537" y="7123"/>
                    </a:cubicBezTo>
                    <a:close/>
                  </a:path>
                </a:pathLst>
              </a:custGeom>
              <a:solidFill>
                <a:srgbClr val="718057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63863" y="263805"/>
                <a:ext cx="8781323" cy="8381440"/>
              </a:xfrm>
              <a:custGeom>
                <a:avLst/>
                <a:gdLst/>
                <a:ahLst/>
                <a:cxnLst/>
                <a:rect r="r" b="b" t="t" l="l"/>
                <a:pathLst>
                  <a:path h="8381440" w="8781323">
                    <a:moveTo>
                      <a:pt x="4390662" y="6705"/>
                    </a:moveTo>
                    <a:cubicBezTo>
                      <a:pt x="2891400" y="0"/>
                      <a:pt x="1503147" y="795999"/>
                      <a:pt x="751573" y="2093292"/>
                    </a:cubicBezTo>
                    <a:cubicBezTo>
                      <a:pt x="0" y="3390586"/>
                      <a:pt x="0" y="4990854"/>
                      <a:pt x="751573" y="6288148"/>
                    </a:cubicBezTo>
                    <a:cubicBezTo>
                      <a:pt x="1503147" y="7585441"/>
                      <a:pt x="2891400" y="8381440"/>
                      <a:pt x="4390662" y="8374735"/>
                    </a:cubicBezTo>
                    <a:cubicBezTo>
                      <a:pt x="5889924" y="8381440"/>
                      <a:pt x="7278177" y="7585441"/>
                      <a:pt x="8029751" y="6288148"/>
                    </a:cubicBezTo>
                    <a:cubicBezTo>
                      <a:pt x="8781323" y="4990854"/>
                      <a:pt x="8781323" y="3390586"/>
                      <a:pt x="8029751" y="2093292"/>
                    </a:cubicBezTo>
                    <a:cubicBezTo>
                      <a:pt x="7278177" y="795999"/>
                      <a:pt x="5889924" y="0"/>
                      <a:pt x="4390662" y="670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223" t="0" r="223" b="-40104"/>
                </a:stretch>
              </a:blip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909050" cy="8909050"/>
              </a:xfrm>
              <a:custGeom>
                <a:avLst/>
                <a:gdLst/>
                <a:ahLst/>
                <a:cxnLst/>
                <a:rect r="r" b="b" t="t" l="l"/>
                <a:pathLst>
                  <a:path h="8909050" w="8909050">
                    <a:moveTo>
                      <a:pt x="4454525" y="8909050"/>
                    </a:moveTo>
                    <a:cubicBezTo>
                      <a:pt x="3264662" y="8909050"/>
                      <a:pt x="2146046" y="8445500"/>
                      <a:pt x="1304544" y="7603744"/>
                    </a:cubicBezTo>
                    <a:cubicBezTo>
                      <a:pt x="895477" y="7194550"/>
                      <a:pt x="574294" y="6718173"/>
                      <a:pt x="350012" y="6187694"/>
                    </a:cubicBezTo>
                    <a:cubicBezTo>
                      <a:pt x="117729" y="5638673"/>
                      <a:pt x="0" y="5055489"/>
                      <a:pt x="0" y="4454525"/>
                    </a:cubicBezTo>
                    <a:cubicBezTo>
                      <a:pt x="0" y="3854704"/>
                      <a:pt x="117475" y="3272282"/>
                      <a:pt x="349377" y="2723642"/>
                    </a:cubicBezTo>
                    <a:cubicBezTo>
                      <a:pt x="573405" y="2193163"/>
                      <a:pt x="894207" y="1716786"/>
                      <a:pt x="1302766" y="1307338"/>
                    </a:cubicBezTo>
                    <a:cubicBezTo>
                      <a:pt x="2144141" y="464312"/>
                      <a:pt x="3263519" y="0"/>
                      <a:pt x="4454525" y="0"/>
                    </a:cubicBezTo>
                    <a:cubicBezTo>
                      <a:pt x="5055362" y="0"/>
                      <a:pt x="5638419" y="117729"/>
                      <a:pt x="6187440" y="350012"/>
                    </a:cubicBezTo>
                    <a:cubicBezTo>
                      <a:pt x="6717792" y="574294"/>
                      <a:pt x="7194296" y="895477"/>
                      <a:pt x="7603490" y="1304544"/>
                    </a:cubicBezTo>
                    <a:cubicBezTo>
                      <a:pt x="8445373" y="2146046"/>
                      <a:pt x="8909050" y="3264789"/>
                      <a:pt x="8909050" y="4454652"/>
                    </a:cubicBezTo>
                    <a:cubicBezTo>
                      <a:pt x="8909050" y="5644769"/>
                      <a:pt x="8445246" y="6763766"/>
                      <a:pt x="7602982" y="7605268"/>
                    </a:cubicBezTo>
                    <a:cubicBezTo>
                      <a:pt x="7193789" y="8014208"/>
                      <a:pt x="6717285" y="8335138"/>
                      <a:pt x="6186932" y="8559419"/>
                    </a:cubicBezTo>
                    <a:cubicBezTo>
                      <a:pt x="5637911" y="8791321"/>
                      <a:pt x="5055108" y="8909050"/>
                      <a:pt x="4454525" y="8909050"/>
                    </a:cubicBezTo>
                    <a:close/>
                    <a:moveTo>
                      <a:pt x="4454525" y="19050"/>
                    </a:moveTo>
                    <a:cubicBezTo>
                      <a:pt x="3268599" y="19050"/>
                      <a:pt x="2154047" y="481330"/>
                      <a:pt x="1316228" y="1320800"/>
                    </a:cubicBezTo>
                    <a:cubicBezTo>
                      <a:pt x="909447" y="1728343"/>
                      <a:pt x="590042" y="2202815"/>
                      <a:pt x="366903" y="2731008"/>
                    </a:cubicBezTo>
                    <a:cubicBezTo>
                      <a:pt x="136017" y="3277362"/>
                      <a:pt x="19050" y="3857244"/>
                      <a:pt x="19050" y="4454525"/>
                    </a:cubicBezTo>
                    <a:cubicBezTo>
                      <a:pt x="19050" y="5052949"/>
                      <a:pt x="136271" y="5633593"/>
                      <a:pt x="367538" y="6180328"/>
                    </a:cubicBezTo>
                    <a:cubicBezTo>
                      <a:pt x="590931" y="6708522"/>
                      <a:pt x="910717" y="7182866"/>
                      <a:pt x="1318006" y="7590282"/>
                    </a:cubicBezTo>
                    <a:cubicBezTo>
                      <a:pt x="2155825" y="8428355"/>
                      <a:pt x="3269742" y="8890000"/>
                      <a:pt x="4454525" y="8890000"/>
                    </a:cubicBezTo>
                    <a:cubicBezTo>
                      <a:pt x="5052568" y="8890000"/>
                      <a:pt x="5632958" y="8772779"/>
                      <a:pt x="6179439" y="8541766"/>
                    </a:cubicBezTo>
                    <a:cubicBezTo>
                      <a:pt x="6707632" y="8318500"/>
                      <a:pt x="7181977" y="7998841"/>
                      <a:pt x="7589520" y="7591679"/>
                    </a:cubicBezTo>
                    <a:cubicBezTo>
                      <a:pt x="8428101" y="6753733"/>
                      <a:pt x="8890000" y="5639562"/>
                      <a:pt x="8890000" y="4454525"/>
                    </a:cubicBezTo>
                    <a:cubicBezTo>
                      <a:pt x="8890000" y="3269742"/>
                      <a:pt x="8428355" y="2155825"/>
                      <a:pt x="7590028" y="1317879"/>
                    </a:cubicBezTo>
                    <a:cubicBezTo>
                      <a:pt x="7182612" y="910590"/>
                      <a:pt x="6708140" y="590931"/>
                      <a:pt x="6180074" y="367538"/>
                    </a:cubicBezTo>
                    <a:cubicBezTo>
                      <a:pt x="5633339" y="136271"/>
                      <a:pt x="5052822" y="19050"/>
                      <a:pt x="4454525" y="19050"/>
                    </a:cubicBezTo>
                    <a:close/>
                    <a:moveTo>
                      <a:pt x="4454525" y="8648065"/>
                    </a:moveTo>
                    <a:cubicBezTo>
                      <a:pt x="3334385" y="8648065"/>
                      <a:pt x="2281301" y="8211693"/>
                      <a:pt x="1489075" y="7419213"/>
                    </a:cubicBezTo>
                    <a:cubicBezTo>
                      <a:pt x="697103" y="6626987"/>
                      <a:pt x="260985" y="5574157"/>
                      <a:pt x="260985" y="4454525"/>
                    </a:cubicBezTo>
                    <a:cubicBezTo>
                      <a:pt x="260985" y="3889756"/>
                      <a:pt x="371602" y="3341497"/>
                      <a:pt x="589788" y="2824988"/>
                    </a:cubicBezTo>
                    <a:cubicBezTo>
                      <a:pt x="800735" y="2325624"/>
                      <a:pt x="1102741" y="1877060"/>
                      <a:pt x="1487297" y="1491742"/>
                    </a:cubicBezTo>
                    <a:cubicBezTo>
                      <a:pt x="2279396" y="698119"/>
                      <a:pt x="3333242" y="260985"/>
                      <a:pt x="4454398" y="260985"/>
                    </a:cubicBezTo>
                    <a:cubicBezTo>
                      <a:pt x="5573776" y="260985"/>
                      <a:pt x="6626606" y="697103"/>
                      <a:pt x="7418832" y="1488948"/>
                    </a:cubicBezTo>
                    <a:cubicBezTo>
                      <a:pt x="8211438" y="2281174"/>
                      <a:pt x="8647937" y="3334385"/>
                      <a:pt x="8647937" y="4454398"/>
                    </a:cubicBezTo>
                    <a:cubicBezTo>
                      <a:pt x="8647937" y="5574792"/>
                      <a:pt x="8211311" y="6628130"/>
                      <a:pt x="7418450" y="7420356"/>
                    </a:cubicBezTo>
                    <a:cubicBezTo>
                      <a:pt x="6626225" y="8212074"/>
                      <a:pt x="5573522" y="8648065"/>
                      <a:pt x="4454525" y="8648065"/>
                    </a:cubicBezTo>
                    <a:close/>
                    <a:moveTo>
                      <a:pt x="4454525" y="280035"/>
                    </a:moveTo>
                    <a:cubicBezTo>
                      <a:pt x="3338449" y="280035"/>
                      <a:pt x="2289429" y="715137"/>
                      <a:pt x="1500886" y="1505204"/>
                    </a:cubicBezTo>
                    <a:cubicBezTo>
                      <a:pt x="713613" y="2294001"/>
                      <a:pt x="280035" y="3341370"/>
                      <a:pt x="280035" y="4454525"/>
                    </a:cubicBezTo>
                    <a:cubicBezTo>
                      <a:pt x="280035" y="5569077"/>
                      <a:pt x="714248" y="6617081"/>
                      <a:pt x="1502537" y="7405751"/>
                    </a:cubicBezTo>
                    <a:cubicBezTo>
                      <a:pt x="2291080" y="8194548"/>
                      <a:pt x="3339465" y="8629015"/>
                      <a:pt x="4454525" y="8629015"/>
                    </a:cubicBezTo>
                    <a:cubicBezTo>
                      <a:pt x="5568442" y="8629015"/>
                      <a:pt x="6616319" y="8195056"/>
                      <a:pt x="7405116" y="7407021"/>
                    </a:cubicBezTo>
                    <a:cubicBezTo>
                      <a:pt x="8194422" y="6618477"/>
                      <a:pt x="8629015" y="5569839"/>
                      <a:pt x="8629015" y="4454525"/>
                    </a:cubicBezTo>
                    <a:cubicBezTo>
                      <a:pt x="8629015" y="3339465"/>
                      <a:pt x="8194548" y="2291080"/>
                      <a:pt x="7405497" y="1502537"/>
                    </a:cubicBezTo>
                    <a:cubicBezTo>
                      <a:pt x="6616827" y="714121"/>
                      <a:pt x="5568823" y="280035"/>
                      <a:pt x="4454525" y="280035"/>
                    </a:cubicBezTo>
                    <a:close/>
                  </a:path>
                </a:pathLst>
              </a:custGeom>
              <a:solidFill>
                <a:srgbClr val="162222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3624441" y="906469"/>
              <a:ext cx="6302426" cy="1969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02"/>
                </a:lnSpc>
                <a:spcBef>
                  <a:spcPct val="0"/>
                </a:spcBef>
              </a:pPr>
              <a:r>
                <a:rPr lang="en-US" b="true" sz="3144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Meghanand TS</a:t>
              </a:r>
            </a:p>
            <a:p>
              <a:pPr algn="l">
                <a:lnSpc>
                  <a:spcPts val="3750"/>
                </a:lnSpc>
                <a:spcBef>
                  <a:spcPct val="0"/>
                </a:spcBef>
              </a:pPr>
            </a:p>
            <a:p>
              <a:pPr algn="l">
                <a:lnSpc>
                  <a:spcPts val="3750"/>
                </a:lnSpc>
                <a:spcBef>
                  <a:spcPct val="0"/>
                </a:spcBef>
              </a:pPr>
              <a:r>
                <a:rPr lang="en-US" b="true" sz="2678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(Managing Director &amp; CEO)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727792" y="4301533"/>
              <a:ext cx="4829005" cy="595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7"/>
                </a:lnSpc>
                <a:spcBef>
                  <a:spcPct val="0"/>
                </a:spcBef>
              </a:pPr>
              <a:r>
                <a:rPr lang="en-US" b="true" sz="2562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ED. :- </a:t>
              </a:r>
              <a:r>
                <a:rPr lang="en-US" sz="256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MBA (Marketing)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27792" y="5340744"/>
              <a:ext cx="8257556" cy="1808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7"/>
                </a:lnSpc>
                <a:spcBef>
                  <a:spcPct val="0"/>
                </a:spcBef>
              </a:pPr>
              <a:r>
                <a:rPr lang="en-US" b="true" sz="2562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Business Experience:- </a:t>
              </a:r>
              <a:r>
                <a:rPr lang="en-US" sz="256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10+ years of experience in sales and marketing with various MNCs 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4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95" y="0"/>
            <a:ext cx="18287905" cy="10287000"/>
            <a:chOff x="0" y="0"/>
            <a:chExt cx="24383873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3873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3873">
                  <a:moveTo>
                    <a:pt x="24383873" y="13716000"/>
                  </a:moveTo>
                  <a:lnTo>
                    <a:pt x="24383873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-4096" r="-313" b="-1479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69111" y="3527763"/>
            <a:ext cx="4672600" cy="1325850"/>
          </a:xfrm>
          <a:custGeom>
            <a:avLst/>
            <a:gdLst/>
            <a:ahLst/>
            <a:cxnLst/>
            <a:rect r="r" b="b" t="t" l="l"/>
            <a:pathLst>
              <a:path h="1325850" w="4672600">
                <a:moveTo>
                  <a:pt x="0" y="0"/>
                </a:moveTo>
                <a:lnTo>
                  <a:pt x="4672601" y="0"/>
                </a:lnTo>
                <a:lnTo>
                  <a:pt x="4672601" y="1325851"/>
                </a:lnTo>
                <a:lnTo>
                  <a:pt x="0" y="1325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824268"/>
            <a:ext cx="849948" cy="849948"/>
          </a:xfrm>
          <a:custGeom>
            <a:avLst/>
            <a:gdLst/>
            <a:ahLst/>
            <a:cxnLst/>
            <a:rect r="r" b="b" t="t" l="l"/>
            <a:pathLst>
              <a:path h="849948" w="849948">
                <a:moveTo>
                  <a:pt x="0" y="0"/>
                </a:moveTo>
                <a:lnTo>
                  <a:pt x="849948" y="0"/>
                </a:lnTo>
                <a:lnTo>
                  <a:pt x="849948" y="849949"/>
                </a:lnTo>
                <a:lnTo>
                  <a:pt x="0" y="8499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248176"/>
            <a:ext cx="849948" cy="849948"/>
          </a:xfrm>
          <a:custGeom>
            <a:avLst/>
            <a:gdLst/>
            <a:ahLst/>
            <a:cxnLst/>
            <a:rect r="r" b="b" t="t" l="l"/>
            <a:pathLst>
              <a:path h="849948" w="849948">
                <a:moveTo>
                  <a:pt x="0" y="0"/>
                </a:moveTo>
                <a:lnTo>
                  <a:pt x="849948" y="0"/>
                </a:lnTo>
                <a:lnTo>
                  <a:pt x="849948" y="849948"/>
                </a:lnTo>
                <a:lnTo>
                  <a:pt x="0" y="8499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97646" y="5824268"/>
            <a:ext cx="849948" cy="991194"/>
          </a:xfrm>
          <a:custGeom>
            <a:avLst/>
            <a:gdLst/>
            <a:ahLst/>
            <a:cxnLst/>
            <a:rect r="r" b="b" t="t" l="l"/>
            <a:pathLst>
              <a:path h="991194" w="849948">
                <a:moveTo>
                  <a:pt x="0" y="0"/>
                </a:moveTo>
                <a:lnTo>
                  <a:pt x="849949" y="0"/>
                </a:lnTo>
                <a:lnTo>
                  <a:pt x="849949" y="991194"/>
                </a:lnTo>
                <a:lnTo>
                  <a:pt x="0" y="9911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97646" y="7155047"/>
            <a:ext cx="849948" cy="943077"/>
          </a:xfrm>
          <a:custGeom>
            <a:avLst/>
            <a:gdLst/>
            <a:ahLst/>
            <a:cxnLst/>
            <a:rect r="r" b="b" t="t" l="l"/>
            <a:pathLst>
              <a:path h="943077" w="849948">
                <a:moveTo>
                  <a:pt x="0" y="0"/>
                </a:moveTo>
                <a:lnTo>
                  <a:pt x="849949" y="0"/>
                </a:lnTo>
                <a:lnTo>
                  <a:pt x="849949" y="943077"/>
                </a:lnTo>
                <a:lnTo>
                  <a:pt x="0" y="9430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90430" y="7181501"/>
            <a:ext cx="3668870" cy="1235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  <a:spcBef>
                <a:spcPct val="0"/>
              </a:spcBef>
            </a:pPr>
            <a:r>
              <a:rPr lang="en-US" sz="23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Blautopf ventures pvt ltd</a:t>
            </a:r>
          </a:p>
          <a:p>
            <a:pPr algn="l">
              <a:lnSpc>
                <a:spcPts val="3296"/>
              </a:lnSpc>
              <a:spcBef>
                <a:spcPct val="0"/>
              </a:spcBef>
            </a:pPr>
            <a:r>
              <a:rPr lang="en-US" sz="23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NH 85, Iruttukanam</a:t>
            </a:r>
          </a:p>
          <a:p>
            <a:pPr algn="l">
              <a:lnSpc>
                <a:spcPts val="3296"/>
              </a:lnSpc>
              <a:spcBef>
                <a:spcPct val="0"/>
              </a:spcBef>
            </a:pPr>
            <a:r>
              <a:rPr lang="en-US" sz="23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Munnar 685561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90430" y="6005923"/>
            <a:ext cx="2218134" cy="41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6"/>
              </a:lnSpc>
              <a:spcBef>
                <a:spcPct val="0"/>
              </a:spcBef>
            </a:pPr>
            <a:r>
              <a:rPr lang="en-US" sz="2354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3" tooltip="https://jomgatea.com"/>
              </a:rPr>
              <a:t>jomgatea.com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4808" y="7465247"/>
            <a:ext cx="3201516" cy="41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6"/>
              </a:lnSpc>
              <a:spcBef>
                <a:spcPct val="0"/>
              </a:spcBef>
            </a:pPr>
            <a:r>
              <a:rPr lang="en-US" sz="23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care@jomgatea.com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58181" y="6005923"/>
            <a:ext cx="2295153" cy="41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6"/>
              </a:lnSpc>
              <a:spcBef>
                <a:spcPct val="0"/>
              </a:spcBef>
            </a:pPr>
            <a:r>
              <a:rPr lang="en-US" sz="23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+91 </a:t>
            </a:r>
            <a:r>
              <a:rPr lang="en-US" sz="23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97003 14314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80735" y="6005923"/>
            <a:ext cx="2329086" cy="41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6"/>
              </a:lnSpc>
              <a:spcBef>
                <a:spcPct val="0"/>
              </a:spcBef>
            </a:pPr>
            <a:r>
              <a:rPr lang="en-US" sz="23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+91 81295 10598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524118" y="8315644"/>
            <a:ext cx="4371181" cy="1362351"/>
          </a:xfrm>
          <a:custGeom>
            <a:avLst/>
            <a:gdLst/>
            <a:ahLst/>
            <a:cxnLst/>
            <a:rect r="r" b="b" t="t" l="l"/>
            <a:pathLst>
              <a:path h="1362351" w="4371181">
                <a:moveTo>
                  <a:pt x="0" y="0"/>
                </a:moveTo>
                <a:lnTo>
                  <a:pt x="4371181" y="0"/>
                </a:lnTo>
                <a:lnTo>
                  <a:pt x="4371181" y="1362351"/>
                </a:lnTo>
                <a:lnTo>
                  <a:pt x="0" y="136235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4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497242">
            <a:off x="14681030" y="666869"/>
            <a:ext cx="1750182" cy="2033204"/>
            <a:chOff x="0" y="0"/>
            <a:chExt cx="546608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083" r="0" b="-208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-1819607">
            <a:off x="13084004" y="1209193"/>
            <a:ext cx="1750182" cy="2033204"/>
            <a:chOff x="0" y="0"/>
            <a:chExt cx="546608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3"/>
              <a:stretch>
                <a:fillRect l="-12524" t="0" r="-15475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1546784">
            <a:off x="14719385" y="2639688"/>
            <a:ext cx="2111568" cy="2453029"/>
            <a:chOff x="0" y="0"/>
            <a:chExt cx="546608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3668" r="0" b="-33667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3207010" y="2815591"/>
            <a:ext cx="1808733" cy="2101223"/>
            <a:chOff x="0" y="0"/>
            <a:chExt cx="546608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5"/>
              <a:stretch>
                <a:fillRect l="-14000" t="0" r="-13999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513180" y="1883688"/>
            <a:ext cx="10379678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60"/>
              </a:lnSpc>
            </a:pPr>
            <a:r>
              <a:rPr lang="en-US" b="true" sz="1800" spc="13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Jomga</a:t>
            </a:r>
            <a:r>
              <a:rPr lang="en-US" sz="1800" spc="1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began as a small </a:t>
            </a:r>
            <a:r>
              <a:rPr lang="en-US" b="true" sz="1800" spc="13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 café</a:t>
            </a:r>
            <a:r>
              <a:rPr lang="en-US" sz="1800" spc="1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called </a:t>
            </a:r>
            <a:r>
              <a:rPr lang="en-US" b="true" sz="1800" spc="13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 Scoup</a:t>
            </a:r>
            <a:r>
              <a:rPr lang="en-US" sz="1800" spc="1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lang="en-US" b="true" sz="1800" spc="13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misty hills of Munnar, Kerala</a:t>
            </a:r>
            <a:r>
              <a:rPr lang="en-US" sz="1800" spc="1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What started as a humble passion project of tea lovers grew into a vibrant destination offering </a:t>
            </a:r>
            <a:r>
              <a:rPr lang="en-US" b="true" sz="1800" spc="13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60+ unique tea varieties — floral, fruity, spiced, and bold — all under one roof.</a:t>
            </a:r>
          </a:p>
          <a:p>
            <a:pPr algn="just">
              <a:lnSpc>
                <a:spcPts val="3060"/>
              </a:lnSpc>
            </a:pPr>
            <a:r>
              <a:rPr lang="en-US" sz="1800" spc="1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Inspired by local experiences and driven by curiosity, we asked:</a:t>
            </a:r>
          </a:p>
          <a:p>
            <a:pPr algn="just">
              <a:lnSpc>
                <a:spcPts val="3060"/>
              </a:lnSpc>
            </a:pPr>
            <a:r>
              <a:rPr lang="en-US" b="true" sz="1800" spc="13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“Why can’t Munnar, the land of tea, serve the world its finest cup?”</a:t>
            </a:r>
          </a:p>
          <a:p>
            <a:pPr algn="just">
              <a:lnSpc>
                <a:spcPts val="3060"/>
              </a:lnSpc>
            </a:pPr>
            <a:r>
              <a:rPr lang="en-US" sz="1800" spc="1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From that question, </a:t>
            </a:r>
            <a:r>
              <a:rPr lang="en-US" b="true" sz="1800" spc="13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Jomga was born.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55696" y="5692811"/>
            <a:ext cx="11003604" cy="342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60"/>
              </a:lnSpc>
              <a:spcBef>
                <a:spcPct val="0"/>
              </a:spcBef>
            </a:pPr>
            <a:r>
              <a:rPr lang="en-US" sz="1800" spc="13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 the roots of that beloved</a:t>
            </a:r>
            <a:r>
              <a:rPr lang="en-US" b="true" sz="1800" spc="136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café</a:t>
            </a:r>
            <a:r>
              <a:rPr lang="en-US" sz="1800" spc="13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sprouted Jomga, a premium tea brand founded to bring that same soulful, diverse tea experience to the homes of every Indian.</a:t>
            </a:r>
          </a:p>
          <a:p>
            <a:pPr algn="just" marL="0" indent="0" lvl="0">
              <a:lnSpc>
                <a:spcPts val="3060"/>
              </a:lnSpc>
              <a:spcBef>
                <a:spcPct val="0"/>
              </a:spcBef>
            </a:pPr>
            <a:r>
              <a:rPr lang="en-US" sz="1800" spc="13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Jomga stands for:</a:t>
            </a:r>
          </a:p>
          <a:p>
            <a:pPr algn="just" marL="0" indent="0" lvl="0">
              <a:lnSpc>
                <a:spcPts val="3060"/>
              </a:lnSpc>
              <a:spcBef>
                <a:spcPct val="0"/>
              </a:spcBef>
            </a:pPr>
            <a:r>
              <a:rPr lang="en-US" sz="1800" spc="13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✅ </a:t>
            </a:r>
            <a:r>
              <a:rPr lang="en-US" b="true" sz="1800" spc="136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High-quality teas sourced ethically from the best tea gardens of India.</a:t>
            </a:r>
          </a:p>
          <a:p>
            <a:pPr algn="just" marL="0" indent="0" lvl="0">
              <a:lnSpc>
                <a:spcPts val="3060"/>
              </a:lnSpc>
              <a:spcBef>
                <a:spcPct val="0"/>
              </a:spcBef>
            </a:pPr>
            <a:r>
              <a:rPr lang="en-US" b="true" sz="1800" spc="136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✅ Innovative blends combining tradition and wellness.</a:t>
            </a:r>
          </a:p>
          <a:p>
            <a:pPr algn="just" marL="0" indent="0" lvl="0">
              <a:lnSpc>
                <a:spcPts val="3060"/>
              </a:lnSpc>
              <a:spcBef>
                <a:spcPct val="0"/>
              </a:spcBef>
            </a:pPr>
            <a:r>
              <a:rPr lang="en-US" b="true" sz="1800" spc="136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✅Modern branding &amp; eco-conscious packaging that appeals to the new generation.</a:t>
            </a:r>
          </a:p>
          <a:p>
            <a:pPr algn="just" marL="0" indent="0" lvl="0">
              <a:lnSpc>
                <a:spcPts val="3060"/>
              </a:lnSpc>
              <a:spcBef>
                <a:spcPct val="0"/>
              </a:spcBef>
            </a:pPr>
            <a:r>
              <a:rPr lang="en-US" sz="1800" spc="13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are not just a tea brand — </a:t>
            </a:r>
            <a:r>
              <a:rPr lang="en-US" b="true" sz="1800" spc="136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 are curators of taste, aroma, and memory</a:t>
            </a:r>
            <a:r>
              <a:rPr lang="en-US" sz="1800" spc="136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just" marL="0" indent="0" lvl="0">
              <a:lnSpc>
                <a:spcPts val="3060"/>
              </a:lnSpc>
              <a:spcBef>
                <a:spcPct val="0"/>
              </a:spcBef>
            </a:pPr>
            <a:r>
              <a:rPr lang="en-US" b="true" sz="1800" spc="136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Every cup of Jomga tea tells a story of craftsmanship and care.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238642" y="6498900"/>
            <a:ext cx="4259926" cy="1327677"/>
          </a:xfrm>
          <a:custGeom>
            <a:avLst/>
            <a:gdLst/>
            <a:ahLst/>
            <a:cxnLst/>
            <a:rect r="r" b="b" t="t" l="l"/>
            <a:pathLst>
              <a:path h="1327677" w="4259926">
                <a:moveTo>
                  <a:pt x="0" y="0"/>
                </a:moveTo>
                <a:lnTo>
                  <a:pt x="4259925" y="0"/>
                </a:lnTo>
                <a:lnTo>
                  <a:pt x="4259925" y="1327677"/>
                </a:lnTo>
                <a:lnTo>
                  <a:pt x="0" y="1327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 flipV="true">
            <a:off x="3368604" y="3866203"/>
            <a:ext cx="9321833" cy="2632697"/>
          </a:xfrm>
          <a:prstGeom prst="line">
            <a:avLst/>
          </a:prstGeom>
          <a:ln cap="flat" w="47625">
            <a:solidFill>
              <a:srgbClr val="FFFFFF"/>
            </a:solidFill>
            <a:prstDash val="sysDash"/>
            <a:headEnd type="oval" len="lg" w="lg"/>
            <a:tailEnd type="oval" len="lg" w="lg"/>
          </a:ln>
        </p:spPr>
      </p:sp>
      <p:grpSp>
        <p:nvGrpSpPr>
          <p:cNvPr name="Group 26" id="26"/>
          <p:cNvGrpSpPr/>
          <p:nvPr/>
        </p:nvGrpSpPr>
        <p:grpSpPr>
          <a:xfrm rot="0">
            <a:off x="1513180" y="906445"/>
            <a:ext cx="2339904" cy="820659"/>
            <a:chOff x="0" y="0"/>
            <a:chExt cx="3119872" cy="10942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119873" cy="1094212"/>
            </a:xfrm>
            <a:custGeom>
              <a:avLst/>
              <a:gdLst/>
              <a:ahLst/>
              <a:cxnLst/>
              <a:rect r="r" b="b" t="t" l="l"/>
              <a:pathLst>
                <a:path h="1094212" w="3119873">
                  <a:moveTo>
                    <a:pt x="0" y="0"/>
                  </a:moveTo>
                  <a:lnTo>
                    <a:pt x="3119873" y="0"/>
                  </a:lnTo>
                  <a:lnTo>
                    <a:pt x="3119873" y="1094212"/>
                  </a:lnTo>
                  <a:lnTo>
                    <a:pt x="0" y="10942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3119872" cy="11132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18"/>
                </a:lnSpc>
              </a:pPr>
              <a:r>
                <a:rPr lang="en-US" b="true" sz="3462" spc="-104">
                  <a:solidFill>
                    <a:srgbClr val="8CBC4F"/>
                  </a:solidFill>
                  <a:latin typeface="Bitter Bold"/>
                  <a:ea typeface="Bitter Bold"/>
                  <a:cs typeface="Bitter Bold"/>
                  <a:sym typeface="Bitter Bold"/>
                </a:rPr>
                <a:t>ABOUT US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4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90987" y="281494"/>
            <a:ext cx="2027167" cy="631800"/>
          </a:xfrm>
          <a:custGeom>
            <a:avLst/>
            <a:gdLst/>
            <a:ahLst/>
            <a:cxnLst/>
            <a:rect r="r" b="b" t="t" l="l"/>
            <a:pathLst>
              <a:path h="631800" w="2027167">
                <a:moveTo>
                  <a:pt x="0" y="0"/>
                </a:moveTo>
                <a:lnTo>
                  <a:pt x="2027166" y="0"/>
                </a:lnTo>
                <a:lnTo>
                  <a:pt x="2027166" y="631800"/>
                </a:lnTo>
                <a:lnTo>
                  <a:pt x="0" y="631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9060290" cy="3236176"/>
          </a:xfrm>
          <a:custGeom>
            <a:avLst/>
            <a:gdLst/>
            <a:ahLst/>
            <a:cxnLst/>
            <a:rect r="r" b="b" t="t" l="l"/>
            <a:pathLst>
              <a:path h="3236176" w="9060290">
                <a:moveTo>
                  <a:pt x="0" y="0"/>
                </a:moveTo>
                <a:lnTo>
                  <a:pt x="9060290" y="0"/>
                </a:lnTo>
                <a:lnTo>
                  <a:pt x="9060290" y="3236176"/>
                </a:lnTo>
                <a:lnTo>
                  <a:pt x="0" y="3236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9984" r="0" b="-8998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53024" y="5250735"/>
            <a:ext cx="9060290" cy="3236176"/>
          </a:xfrm>
          <a:custGeom>
            <a:avLst/>
            <a:gdLst/>
            <a:ahLst/>
            <a:cxnLst/>
            <a:rect r="r" b="b" t="t" l="l"/>
            <a:pathLst>
              <a:path h="3236176" w="9060290">
                <a:moveTo>
                  <a:pt x="0" y="0"/>
                </a:moveTo>
                <a:lnTo>
                  <a:pt x="9060290" y="0"/>
                </a:lnTo>
                <a:lnTo>
                  <a:pt x="9060290" y="3236176"/>
                </a:lnTo>
                <a:lnTo>
                  <a:pt x="0" y="3236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9984" r="0" b="-8998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50182" y="3376788"/>
            <a:ext cx="4987636" cy="4114800"/>
          </a:xfrm>
          <a:custGeom>
            <a:avLst/>
            <a:gdLst/>
            <a:ahLst/>
            <a:cxnLst/>
            <a:rect r="r" b="b" t="t" l="l"/>
            <a:pathLst>
              <a:path h="4114800" w="4987636">
                <a:moveTo>
                  <a:pt x="0" y="0"/>
                </a:moveTo>
                <a:lnTo>
                  <a:pt x="4987636" y="0"/>
                </a:lnTo>
                <a:lnTo>
                  <a:pt x="49876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19388" y="1754610"/>
            <a:ext cx="1774677" cy="820659"/>
            <a:chOff x="0" y="0"/>
            <a:chExt cx="2366236" cy="10942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66236" cy="1094212"/>
            </a:xfrm>
            <a:custGeom>
              <a:avLst/>
              <a:gdLst/>
              <a:ahLst/>
              <a:cxnLst/>
              <a:rect r="r" b="b" t="t" l="l"/>
              <a:pathLst>
                <a:path h="1094212" w="2366236">
                  <a:moveTo>
                    <a:pt x="0" y="0"/>
                  </a:moveTo>
                  <a:lnTo>
                    <a:pt x="2366236" y="0"/>
                  </a:lnTo>
                  <a:lnTo>
                    <a:pt x="2366236" y="1094212"/>
                  </a:lnTo>
                  <a:lnTo>
                    <a:pt x="0" y="10942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366236" cy="11132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18"/>
                </a:lnSpc>
              </a:pPr>
              <a:r>
                <a:rPr lang="en-US" b="true" sz="3462" spc="-104">
                  <a:solidFill>
                    <a:srgbClr val="8CBC4F"/>
                  </a:solidFill>
                  <a:latin typeface="Bitter Bold"/>
                  <a:ea typeface="Bitter Bold"/>
                  <a:cs typeface="Bitter Bold"/>
                  <a:sym typeface="Bitter Bold"/>
                </a:rPr>
                <a:t>VISION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87442" y="5434188"/>
            <a:ext cx="2016917" cy="723343"/>
            <a:chOff x="0" y="0"/>
            <a:chExt cx="2689223" cy="9644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89223" cy="964458"/>
            </a:xfrm>
            <a:custGeom>
              <a:avLst/>
              <a:gdLst/>
              <a:ahLst/>
              <a:cxnLst/>
              <a:rect r="r" b="b" t="t" l="l"/>
              <a:pathLst>
                <a:path h="964458" w="2689223">
                  <a:moveTo>
                    <a:pt x="0" y="0"/>
                  </a:moveTo>
                  <a:lnTo>
                    <a:pt x="2689223" y="0"/>
                  </a:lnTo>
                  <a:lnTo>
                    <a:pt x="2689223" y="964458"/>
                  </a:lnTo>
                  <a:lnTo>
                    <a:pt x="0" y="9644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689223" cy="9835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18"/>
                </a:lnSpc>
              </a:pPr>
              <a:r>
                <a:rPr lang="en-US" b="true" sz="3462" spc="-104">
                  <a:solidFill>
                    <a:srgbClr val="8CBC4F"/>
                  </a:solidFill>
                  <a:latin typeface="Bitter Bold"/>
                  <a:ea typeface="Bitter Bold"/>
                  <a:cs typeface="Bitter Bold"/>
                  <a:sym typeface="Bitter Bold"/>
                </a:rPr>
                <a:t>MISSION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097914" y="7687214"/>
            <a:ext cx="4253228" cy="2599786"/>
          </a:xfrm>
          <a:custGeom>
            <a:avLst/>
            <a:gdLst/>
            <a:ahLst/>
            <a:cxnLst/>
            <a:rect r="r" b="b" t="t" l="l"/>
            <a:pathLst>
              <a:path h="2599786" w="4253228">
                <a:moveTo>
                  <a:pt x="0" y="0"/>
                </a:moveTo>
                <a:lnTo>
                  <a:pt x="4253228" y="0"/>
                </a:lnTo>
                <a:lnTo>
                  <a:pt x="4253228" y="2599786"/>
                </a:lnTo>
                <a:lnTo>
                  <a:pt x="0" y="25997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19388" y="2364073"/>
            <a:ext cx="8769602" cy="133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  <a:spcBef>
                <a:spcPct val="0"/>
              </a:spcBef>
            </a:pPr>
            <a:r>
              <a:rPr lang="en-US" sz="2187" spc="-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become India’s most loved and trusted tea brand, enriching lives with authentic, high-quality teas while championing sustainability, fair trade, and community empowerment.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98368" y="6279270"/>
            <a:ext cx="8769602" cy="133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  <a:spcBef>
                <a:spcPct val="0"/>
              </a:spcBef>
            </a:pPr>
            <a:r>
              <a:rPr lang="en-US" sz="2187" spc="-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craft and deliver premium, diverse tea experiences rooted in sustainability, ethical sourcing, and continuous innovation — bringing India’s finest teas to the world, one soulful cup at a time.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4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90987" y="281494"/>
            <a:ext cx="2027167" cy="631800"/>
          </a:xfrm>
          <a:custGeom>
            <a:avLst/>
            <a:gdLst/>
            <a:ahLst/>
            <a:cxnLst/>
            <a:rect r="r" b="b" t="t" l="l"/>
            <a:pathLst>
              <a:path h="631800" w="2027167">
                <a:moveTo>
                  <a:pt x="0" y="0"/>
                </a:moveTo>
                <a:lnTo>
                  <a:pt x="2027166" y="0"/>
                </a:lnTo>
                <a:lnTo>
                  <a:pt x="2027166" y="631800"/>
                </a:lnTo>
                <a:lnTo>
                  <a:pt x="0" y="631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03212" y="7547381"/>
            <a:ext cx="4550839" cy="2827209"/>
          </a:xfrm>
          <a:custGeom>
            <a:avLst/>
            <a:gdLst/>
            <a:ahLst/>
            <a:cxnLst/>
            <a:rect r="r" b="b" t="t" l="l"/>
            <a:pathLst>
              <a:path h="2827209" w="4550839">
                <a:moveTo>
                  <a:pt x="0" y="0"/>
                </a:moveTo>
                <a:lnTo>
                  <a:pt x="4550839" y="0"/>
                </a:lnTo>
                <a:lnTo>
                  <a:pt x="4550839" y="2827209"/>
                </a:lnTo>
                <a:lnTo>
                  <a:pt x="0" y="2827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070150">
            <a:off x="-392585" y="-955833"/>
            <a:ext cx="4360053" cy="4114800"/>
          </a:xfrm>
          <a:custGeom>
            <a:avLst/>
            <a:gdLst/>
            <a:ahLst/>
            <a:cxnLst/>
            <a:rect r="r" b="b" t="t" l="l"/>
            <a:pathLst>
              <a:path h="4114800" w="4360053">
                <a:moveTo>
                  <a:pt x="0" y="0"/>
                </a:moveTo>
                <a:lnTo>
                  <a:pt x="4360053" y="0"/>
                </a:lnTo>
                <a:lnTo>
                  <a:pt x="43600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02307" y="2057400"/>
            <a:ext cx="15576324" cy="7200900"/>
            <a:chOff x="0" y="0"/>
            <a:chExt cx="20768431" cy="960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29003" cy="9601200"/>
            </a:xfrm>
            <a:custGeom>
              <a:avLst/>
              <a:gdLst/>
              <a:ahLst/>
              <a:cxnLst/>
              <a:rect r="r" b="b" t="t" l="l"/>
              <a:pathLst>
                <a:path h="9601200" w="8029003">
                  <a:moveTo>
                    <a:pt x="0" y="0"/>
                  </a:moveTo>
                  <a:lnTo>
                    <a:pt x="8029003" y="0"/>
                  </a:lnTo>
                  <a:lnTo>
                    <a:pt x="8029003" y="9601200"/>
                  </a:lnTo>
                  <a:lnTo>
                    <a:pt x="0" y="960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2317546" y="44351"/>
              <a:ext cx="7545485" cy="523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9"/>
                </a:lnSpc>
                <a:spcBef>
                  <a:spcPct val="0"/>
                </a:spcBef>
              </a:pPr>
              <a:r>
                <a:rPr lang="en-US" b="true" sz="2100" spc="-4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Lack of Variety in Mainstream Offerings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643637" y="1238161"/>
              <a:ext cx="17810262" cy="459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1"/>
                </a:lnSpc>
                <a:spcBef>
                  <a:spcPct val="0"/>
                </a:spcBef>
              </a:pPr>
              <a:r>
                <a:rPr lang="en-US" sz="1800" spc="-3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Most tea brands offer only basic options like masala chai or plain Assam/Darjeeling blends, limiting consumer exploration.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692586" y="2003805"/>
              <a:ext cx="5336417" cy="523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9"/>
                </a:lnSpc>
                <a:spcBef>
                  <a:spcPct val="0"/>
                </a:spcBef>
              </a:pPr>
              <a:r>
                <a:rPr lang="en-US" b="true" sz="2100" spc="-4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Low Transparency in Sourcing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510364" y="3154551"/>
              <a:ext cx="18258068" cy="459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1"/>
                </a:lnSpc>
                <a:spcBef>
                  <a:spcPct val="0"/>
                </a:spcBef>
              </a:pPr>
              <a:r>
                <a:rPr lang="en-US" sz="1800" spc="-3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Many mass-market brands lack clarity around where their tea comes from, how it’s grown, or whether it’s ethically sourced.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692586" y="4010025"/>
              <a:ext cx="4390916" cy="523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9"/>
                </a:lnSpc>
                <a:spcBef>
                  <a:spcPct val="0"/>
                </a:spcBef>
              </a:pPr>
              <a:r>
                <a:rPr lang="en-US" b="true" sz="2100" spc="-4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Commoditization of Tea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692586" y="4705350"/>
              <a:ext cx="16177383" cy="955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1"/>
                </a:lnSpc>
                <a:spcBef>
                  <a:spcPct val="0"/>
                </a:spcBef>
              </a:pPr>
              <a:r>
                <a:rPr lang="en-US" sz="1800" spc="-3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Tea is treated as a cheap, daily commodity rather than a premium lifestyle product, which undervalues its cultural and health potential.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618237" y="5885997"/>
              <a:ext cx="8930531" cy="523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9"/>
                </a:lnSpc>
                <a:spcBef>
                  <a:spcPct val="0"/>
                </a:spcBef>
              </a:pPr>
              <a:r>
                <a:rPr lang="en-US" b="true" sz="2100" spc="-4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Lack of Connection Between Brand and Experience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618237" y="6924223"/>
              <a:ext cx="16474798" cy="459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1"/>
                </a:lnSpc>
                <a:spcBef>
                  <a:spcPct val="0"/>
                </a:spcBef>
              </a:pPr>
              <a:r>
                <a:rPr lang="en-US" sz="1800" spc="-3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Most tea brands are disconnected from the actual café or tasting experience, making the brand feel impersonal.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692586" y="7774670"/>
              <a:ext cx="5941076" cy="523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9"/>
                </a:lnSpc>
                <a:spcBef>
                  <a:spcPct val="0"/>
                </a:spcBef>
              </a:pPr>
              <a:r>
                <a:rPr lang="en-US" b="true" sz="2100" spc="-4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Eco-Concerns Around Packaging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643637" y="8927195"/>
              <a:ext cx="11631347" cy="459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1"/>
                </a:lnSpc>
                <a:spcBef>
                  <a:spcPct val="0"/>
                </a:spcBef>
              </a:pPr>
              <a:r>
                <a:rPr lang="en-US" sz="1800" spc="-3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Single-use plastics and non-biodegradable packaging dominate the market.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382078" y="1028700"/>
            <a:ext cx="7523845" cy="879023"/>
            <a:chOff x="0" y="0"/>
            <a:chExt cx="10031793" cy="11720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031793" cy="1172031"/>
            </a:xfrm>
            <a:custGeom>
              <a:avLst/>
              <a:gdLst/>
              <a:ahLst/>
              <a:cxnLst/>
              <a:rect r="r" b="b" t="t" l="l"/>
              <a:pathLst>
                <a:path h="1172031" w="10031793">
                  <a:moveTo>
                    <a:pt x="0" y="0"/>
                  </a:moveTo>
                  <a:lnTo>
                    <a:pt x="10031793" y="0"/>
                  </a:lnTo>
                  <a:lnTo>
                    <a:pt x="10031793" y="1172031"/>
                  </a:lnTo>
                  <a:lnTo>
                    <a:pt x="0" y="1172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10031793" cy="11910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6"/>
                </a:lnSpc>
              </a:pPr>
              <a:r>
                <a:rPr lang="en-US" b="true" sz="4262" spc="-128">
                  <a:solidFill>
                    <a:srgbClr val="8CBC4F"/>
                  </a:solidFill>
                  <a:latin typeface="Bitter Bold"/>
                  <a:ea typeface="Bitter Bold"/>
                  <a:cs typeface="Bitter Bold"/>
                  <a:sym typeface="Bitter Bold"/>
                </a:rPr>
                <a:t>KEY INDUSTRY CHALLENGES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4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90987" y="281494"/>
            <a:ext cx="2027167" cy="631800"/>
          </a:xfrm>
          <a:custGeom>
            <a:avLst/>
            <a:gdLst/>
            <a:ahLst/>
            <a:cxnLst/>
            <a:rect r="r" b="b" t="t" l="l"/>
            <a:pathLst>
              <a:path h="631800" w="2027167">
                <a:moveTo>
                  <a:pt x="0" y="0"/>
                </a:moveTo>
                <a:lnTo>
                  <a:pt x="2027166" y="0"/>
                </a:lnTo>
                <a:lnTo>
                  <a:pt x="2027166" y="631800"/>
                </a:lnTo>
                <a:lnTo>
                  <a:pt x="0" y="631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16979812" cy="10437202"/>
            <a:chOff x="0" y="0"/>
            <a:chExt cx="22639750" cy="139162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8429870"/>
              <a:ext cx="2900934" cy="5486400"/>
            </a:xfrm>
            <a:custGeom>
              <a:avLst/>
              <a:gdLst/>
              <a:ahLst/>
              <a:cxnLst/>
              <a:rect r="r" b="b" t="t" l="l"/>
              <a:pathLst>
                <a:path h="5486400" w="2900934">
                  <a:moveTo>
                    <a:pt x="0" y="0"/>
                  </a:moveTo>
                  <a:lnTo>
                    <a:pt x="2900934" y="0"/>
                  </a:lnTo>
                  <a:lnTo>
                    <a:pt x="290093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7176104" y="0"/>
              <a:ext cx="10031793" cy="1172031"/>
              <a:chOff x="0" y="0"/>
              <a:chExt cx="10031793" cy="117203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031793" cy="1172031"/>
              </a:xfrm>
              <a:custGeom>
                <a:avLst/>
                <a:gdLst/>
                <a:ahLst/>
                <a:cxnLst/>
                <a:rect r="r" b="b" t="t" l="l"/>
                <a:pathLst>
                  <a:path h="1172031" w="10031793">
                    <a:moveTo>
                      <a:pt x="0" y="0"/>
                    </a:moveTo>
                    <a:lnTo>
                      <a:pt x="10031793" y="0"/>
                    </a:lnTo>
                    <a:lnTo>
                      <a:pt x="10031793" y="1172031"/>
                    </a:lnTo>
                    <a:lnTo>
                      <a:pt x="0" y="117203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10031793" cy="1191081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5316"/>
                  </a:lnSpc>
                </a:pPr>
                <a:r>
                  <a:rPr lang="en-US" b="true" sz="4262" spc="-128">
                    <a:solidFill>
                      <a:srgbClr val="8CBC4F"/>
                    </a:solidFill>
                    <a:latin typeface="Bitter Bold"/>
                    <a:ea typeface="Bitter Bold"/>
                    <a:cs typeface="Bitter Bold"/>
                    <a:sym typeface="Bitter Bold"/>
                  </a:rPr>
                  <a:t>SOLUTION - WE PROVIDE</a:t>
                </a: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8723045" y="3324576"/>
              <a:ext cx="5775158" cy="5486400"/>
            </a:xfrm>
            <a:custGeom>
              <a:avLst/>
              <a:gdLst/>
              <a:ahLst/>
              <a:cxnLst/>
              <a:rect r="r" b="b" t="t" l="l"/>
              <a:pathLst>
                <a:path h="5486400" w="5775158">
                  <a:moveTo>
                    <a:pt x="0" y="0"/>
                  </a:moveTo>
                  <a:lnTo>
                    <a:pt x="5775157" y="0"/>
                  </a:lnTo>
                  <a:lnTo>
                    <a:pt x="5775157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826292">
              <a:off x="13599501" y="4648225"/>
              <a:ext cx="1960583" cy="838149"/>
            </a:xfrm>
            <a:custGeom>
              <a:avLst/>
              <a:gdLst/>
              <a:ahLst/>
              <a:cxnLst/>
              <a:rect r="r" b="b" t="t" l="l"/>
              <a:pathLst>
                <a:path h="838149" w="1960583">
                  <a:moveTo>
                    <a:pt x="0" y="0"/>
                  </a:moveTo>
                  <a:lnTo>
                    <a:pt x="1960583" y="0"/>
                  </a:lnTo>
                  <a:lnTo>
                    <a:pt x="1960583" y="838149"/>
                  </a:lnTo>
                  <a:lnTo>
                    <a:pt x="0" y="838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014230" y="4962524"/>
              <a:ext cx="6708815" cy="523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9"/>
                </a:lnSpc>
                <a:spcBef>
                  <a:spcPct val="0"/>
                </a:spcBef>
              </a:pPr>
              <a:r>
                <a:rPr lang="en-US" b="true" sz="2100" spc="-4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Bridging Local Roots to Global Reach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71600" y="5534025"/>
              <a:ext cx="7148245" cy="22383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19"/>
                </a:lnSpc>
                <a:spcBef>
                  <a:spcPct val="0"/>
                </a:spcBef>
              </a:pPr>
              <a:r>
                <a:rPr lang="en-US" sz="2099" spc="-4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From Munnar to the world — Jomga is building a strong D2C presence, offline retail network, and plans to export India's finest teas globally.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true" rot="2106548">
              <a:off x="7472157" y="4411368"/>
              <a:ext cx="1960583" cy="838149"/>
            </a:xfrm>
            <a:custGeom>
              <a:avLst/>
              <a:gdLst/>
              <a:ahLst/>
              <a:cxnLst/>
              <a:rect r="r" b="b" t="t" l="l"/>
              <a:pathLst>
                <a:path h="838149" w="1960583">
                  <a:moveTo>
                    <a:pt x="0" y="838149"/>
                  </a:moveTo>
                  <a:lnTo>
                    <a:pt x="1960583" y="838149"/>
                  </a:lnTo>
                  <a:lnTo>
                    <a:pt x="1960583" y="0"/>
                  </a:lnTo>
                  <a:lnTo>
                    <a:pt x="0" y="0"/>
                  </a:lnTo>
                  <a:lnTo>
                    <a:pt x="0" y="838149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5092673">
              <a:off x="11115781" y="3676820"/>
              <a:ext cx="1572551" cy="444246"/>
            </a:xfrm>
            <a:custGeom>
              <a:avLst/>
              <a:gdLst/>
              <a:ahLst/>
              <a:cxnLst/>
              <a:rect r="r" b="b" t="t" l="l"/>
              <a:pathLst>
                <a:path h="444246" w="1572551">
                  <a:moveTo>
                    <a:pt x="0" y="0"/>
                  </a:moveTo>
                  <a:lnTo>
                    <a:pt x="1572552" y="0"/>
                  </a:lnTo>
                  <a:lnTo>
                    <a:pt x="1572552" y="444246"/>
                  </a:lnTo>
                  <a:lnTo>
                    <a:pt x="0" y="444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9554880" y="1383832"/>
              <a:ext cx="4111488" cy="523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9"/>
                </a:lnSpc>
                <a:spcBef>
                  <a:spcPct val="0"/>
                </a:spcBef>
              </a:pPr>
              <a:r>
                <a:rPr lang="en-US" b="true" sz="2100" spc="-4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Innovative Tea Blends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6141040" y="1946825"/>
              <a:ext cx="12532231" cy="1149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2"/>
                </a:lnSpc>
                <a:spcBef>
                  <a:spcPct val="0"/>
                </a:spcBef>
              </a:pPr>
              <a:r>
                <a:rPr lang="en-US" sz="2187" spc="-4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Jomga offers a diverse range of premium teas — floral, fruity, wellness, and classic — going beyond the basics to excite modern consumers.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4579793" y="4962524"/>
              <a:ext cx="6038100" cy="523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9"/>
                </a:lnSpc>
                <a:spcBef>
                  <a:spcPct val="0"/>
                </a:spcBef>
              </a:pPr>
              <a:r>
                <a:rPr lang="en-US" b="true" sz="2100" spc="-4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Ethical Sourcing &amp; Sustainability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4706793" y="5534025"/>
              <a:ext cx="7932957" cy="22383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19"/>
                </a:lnSpc>
                <a:spcBef>
                  <a:spcPct val="0"/>
                </a:spcBef>
              </a:pPr>
              <a:r>
                <a:rPr lang="en-US" sz="2100" spc="-4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We source directly from trusted plantations, ensuring fair trade and promoting eco-conscious practices through biodegradable packaging.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8723045" y="8896701"/>
              <a:ext cx="6907466" cy="523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9"/>
                </a:lnSpc>
                <a:spcBef>
                  <a:spcPct val="0"/>
                </a:spcBef>
              </a:pPr>
              <a:r>
                <a:rPr lang="en-US" b="true" sz="2100" spc="-4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Authentic Brand with Modern Appeal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5161340" y="9458677"/>
              <a:ext cx="12898568" cy="1745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2"/>
                </a:lnSpc>
                <a:spcBef>
                  <a:spcPct val="0"/>
                </a:spcBef>
              </a:pPr>
              <a:r>
                <a:rPr lang="en-US" sz="2187" spc="-4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Rooted in a real café experience, Jomga combines authentic origin stories with contemporary design and branding that resonates with today’s market.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7287230">
              <a:off x="9133304" y="7992706"/>
              <a:ext cx="1572551" cy="444246"/>
            </a:xfrm>
            <a:custGeom>
              <a:avLst/>
              <a:gdLst/>
              <a:ahLst/>
              <a:cxnLst/>
              <a:rect r="r" b="b" t="t" l="l"/>
              <a:pathLst>
                <a:path h="444246" w="1572551">
                  <a:moveTo>
                    <a:pt x="0" y="0"/>
                  </a:moveTo>
                  <a:lnTo>
                    <a:pt x="1572552" y="0"/>
                  </a:lnTo>
                  <a:lnTo>
                    <a:pt x="1572552" y="444246"/>
                  </a:lnTo>
                  <a:lnTo>
                    <a:pt x="0" y="444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4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90987" y="281494"/>
            <a:ext cx="2027167" cy="631800"/>
          </a:xfrm>
          <a:custGeom>
            <a:avLst/>
            <a:gdLst/>
            <a:ahLst/>
            <a:cxnLst/>
            <a:rect r="r" b="b" t="t" l="l"/>
            <a:pathLst>
              <a:path h="631800" w="2027167">
                <a:moveTo>
                  <a:pt x="0" y="0"/>
                </a:moveTo>
                <a:lnTo>
                  <a:pt x="2027166" y="0"/>
                </a:lnTo>
                <a:lnTo>
                  <a:pt x="2027166" y="631800"/>
                </a:lnTo>
                <a:lnTo>
                  <a:pt x="0" y="631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29311" y="1028700"/>
            <a:ext cx="4553156" cy="961440"/>
            <a:chOff x="0" y="0"/>
            <a:chExt cx="6069739" cy="12816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69740" cy="1281680"/>
            </a:xfrm>
            <a:custGeom>
              <a:avLst/>
              <a:gdLst/>
              <a:ahLst/>
              <a:cxnLst/>
              <a:rect r="r" b="b" t="t" l="l"/>
              <a:pathLst>
                <a:path h="1281680" w="6069740">
                  <a:moveTo>
                    <a:pt x="0" y="0"/>
                  </a:moveTo>
                  <a:lnTo>
                    <a:pt x="6069740" y="0"/>
                  </a:lnTo>
                  <a:lnTo>
                    <a:pt x="6069740" y="1281680"/>
                  </a:lnTo>
                  <a:lnTo>
                    <a:pt x="0" y="1281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6069739" cy="13102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815"/>
                </a:lnSpc>
              </a:pPr>
              <a:r>
                <a:rPr lang="en-US" b="true" sz="4662" spc="-140">
                  <a:solidFill>
                    <a:srgbClr val="8CBC4F"/>
                  </a:solidFill>
                  <a:latin typeface="Bitter Bold"/>
                  <a:ea typeface="Bitter Bold"/>
                  <a:cs typeface="Bitter Bold"/>
                  <a:sym typeface="Bitter Bold"/>
                </a:rPr>
                <a:t>OUR PRODUCTS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63862" y="3457725"/>
            <a:ext cx="21883940" cy="2327081"/>
            <a:chOff x="0" y="0"/>
            <a:chExt cx="5763671" cy="6128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63671" cy="612894"/>
            </a:xfrm>
            <a:custGeom>
              <a:avLst/>
              <a:gdLst/>
              <a:ahLst/>
              <a:cxnLst/>
              <a:rect r="r" b="b" t="t" l="l"/>
              <a:pathLst>
                <a:path h="612894" w="5763671">
                  <a:moveTo>
                    <a:pt x="18042" y="0"/>
                  </a:moveTo>
                  <a:lnTo>
                    <a:pt x="5745629" y="0"/>
                  </a:lnTo>
                  <a:cubicBezTo>
                    <a:pt x="5755594" y="0"/>
                    <a:pt x="5763671" y="8078"/>
                    <a:pt x="5763671" y="18042"/>
                  </a:cubicBezTo>
                  <a:lnTo>
                    <a:pt x="5763671" y="594851"/>
                  </a:lnTo>
                  <a:cubicBezTo>
                    <a:pt x="5763671" y="599636"/>
                    <a:pt x="5761770" y="604226"/>
                    <a:pt x="5758387" y="607609"/>
                  </a:cubicBezTo>
                  <a:cubicBezTo>
                    <a:pt x="5755003" y="610993"/>
                    <a:pt x="5750414" y="612894"/>
                    <a:pt x="5745629" y="612894"/>
                  </a:cubicBezTo>
                  <a:lnTo>
                    <a:pt x="18042" y="612894"/>
                  </a:lnTo>
                  <a:cubicBezTo>
                    <a:pt x="8078" y="612894"/>
                    <a:pt x="0" y="604816"/>
                    <a:pt x="0" y="594851"/>
                  </a:cubicBezTo>
                  <a:lnTo>
                    <a:pt x="0" y="18042"/>
                  </a:lnTo>
                  <a:cubicBezTo>
                    <a:pt x="0" y="8078"/>
                    <a:pt x="8078" y="0"/>
                    <a:pt x="18042" y="0"/>
                  </a:cubicBezTo>
                  <a:close/>
                </a:path>
              </a:pathLst>
            </a:custGeom>
            <a:solidFill>
              <a:srgbClr val="BD947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763671" cy="650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95338" y="3457725"/>
            <a:ext cx="16363962" cy="3371550"/>
            <a:chOff x="0" y="0"/>
            <a:chExt cx="21818617" cy="44954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6525682" y="3139695"/>
              <a:ext cx="5292934" cy="1355705"/>
              <a:chOff x="0" y="0"/>
              <a:chExt cx="963355" cy="24674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63355" cy="246749"/>
              </a:xfrm>
              <a:custGeom>
                <a:avLst/>
                <a:gdLst/>
                <a:ahLst/>
                <a:cxnLst/>
                <a:rect r="r" b="b" t="t" l="l"/>
                <a:pathLst>
                  <a:path h="246749" w="963355">
                    <a:moveTo>
                      <a:pt x="107946" y="0"/>
                    </a:moveTo>
                    <a:lnTo>
                      <a:pt x="855409" y="0"/>
                    </a:lnTo>
                    <a:cubicBezTo>
                      <a:pt x="884038" y="0"/>
                      <a:pt x="911495" y="11373"/>
                      <a:pt x="931739" y="31617"/>
                    </a:cubicBezTo>
                    <a:cubicBezTo>
                      <a:pt x="951982" y="51860"/>
                      <a:pt x="963355" y="79317"/>
                      <a:pt x="963355" y="107946"/>
                    </a:cubicBezTo>
                    <a:lnTo>
                      <a:pt x="963355" y="138803"/>
                    </a:lnTo>
                    <a:cubicBezTo>
                      <a:pt x="963355" y="167432"/>
                      <a:pt x="951982" y="194888"/>
                      <a:pt x="931739" y="215132"/>
                    </a:cubicBezTo>
                    <a:cubicBezTo>
                      <a:pt x="911495" y="235376"/>
                      <a:pt x="884038" y="246749"/>
                      <a:pt x="855409" y="246749"/>
                    </a:cubicBezTo>
                    <a:lnTo>
                      <a:pt x="107946" y="246749"/>
                    </a:lnTo>
                    <a:cubicBezTo>
                      <a:pt x="79317" y="246749"/>
                      <a:pt x="51860" y="235376"/>
                      <a:pt x="31617" y="215132"/>
                    </a:cubicBezTo>
                    <a:cubicBezTo>
                      <a:pt x="11373" y="194888"/>
                      <a:pt x="0" y="167432"/>
                      <a:pt x="0" y="138803"/>
                    </a:cubicBezTo>
                    <a:lnTo>
                      <a:pt x="0" y="107946"/>
                    </a:lnTo>
                    <a:cubicBezTo>
                      <a:pt x="0" y="79317"/>
                      <a:pt x="11373" y="51860"/>
                      <a:pt x="31617" y="31617"/>
                    </a:cubicBezTo>
                    <a:cubicBezTo>
                      <a:pt x="51860" y="11373"/>
                      <a:pt x="79317" y="0"/>
                      <a:pt x="107946" y="0"/>
                    </a:cubicBezTo>
                    <a:close/>
                  </a:path>
                </a:pathLst>
              </a:custGeom>
              <a:solidFill>
                <a:srgbClr val="CADFD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963355" cy="2848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17091789" y="0"/>
              <a:ext cx="3829178" cy="3513598"/>
            </a:xfrm>
            <a:custGeom>
              <a:avLst/>
              <a:gdLst/>
              <a:ahLst/>
              <a:cxnLst/>
              <a:rect r="r" b="b" t="t" l="l"/>
              <a:pathLst>
                <a:path h="3513598" w="3829178">
                  <a:moveTo>
                    <a:pt x="0" y="0"/>
                  </a:moveTo>
                  <a:lnTo>
                    <a:pt x="3829178" y="0"/>
                  </a:lnTo>
                  <a:lnTo>
                    <a:pt x="3829178" y="3513598"/>
                  </a:lnTo>
                  <a:lnTo>
                    <a:pt x="0" y="351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955" t="-13401" r="-22500" b="-3313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0" y="3139695"/>
              <a:ext cx="5292934" cy="1355705"/>
              <a:chOff x="0" y="0"/>
              <a:chExt cx="963355" cy="24674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963355" cy="246749"/>
              </a:xfrm>
              <a:custGeom>
                <a:avLst/>
                <a:gdLst/>
                <a:ahLst/>
                <a:cxnLst/>
                <a:rect r="r" b="b" t="t" l="l"/>
                <a:pathLst>
                  <a:path h="246749" w="963355">
                    <a:moveTo>
                      <a:pt x="107946" y="0"/>
                    </a:moveTo>
                    <a:lnTo>
                      <a:pt x="855409" y="0"/>
                    </a:lnTo>
                    <a:cubicBezTo>
                      <a:pt x="884038" y="0"/>
                      <a:pt x="911495" y="11373"/>
                      <a:pt x="931739" y="31617"/>
                    </a:cubicBezTo>
                    <a:cubicBezTo>
                      <a:pt x="951982" y="51860"/>
                      <a:pt x="963355" y="79317"/>
                      <a:pt x="963355" y="107946"/>
                    </a:cubicBezTo>
                    <a:lnTo>
                      <a:pt x="963355" y="138803"/>
                    </a:lnTo>
                    <a:cubicBezTo>
                      <a:pt x="963355" y="167432"/>
                      <a:pt x="951982" y="194888"/>
                      <a:pt x="931739" y="215132"/>
                    </a:cubicBezTo>
                    <a:cubicBezTo>
                      <a:pt x="911495" y="235376"/>
                      <a:pt x="884038" y="246749"/>
                      <a:pt x="855409" y="246749"/>
                    </a:cubicBezTo>
                    <a:lnTo>
                      <a:pt x="107946" y="246749"/>
                    </a:lnTo>
                    <a:cubicBezTo>
                      <a:pt x="79317" y="246749"/>
                      <a:pt x="51860" y="235376"/>
                      <a:pt x="31617" y="215132"/>
                    </a:cubicBezTo>
                    <a:cubicBezTo>
                      <a:pt x="11373" y="194888"/>
                      <a:pt x="0" y="167432"/>
                      <a:pt x="0" y="138803"/>
                    </a:cubicBezTo>
                    <a:lnTo>
                      <a:pt x="0" y="107946"/>
                    </a:lnTo>
                    <a:cubicBezTo>
                      <a:pt x="0" y="79317"/>
                      <a:pt x="11373" y="51860"/>
                      <a:pt x="31617" y="31617"/>
                    </a:cubicBezTo>
                    <a:cubicBezTo>
                      <a:pt x="51860" y="11373"/>
                      <a:pt x="79317" y="0"/>
                      <a:pt x="107946" y="0"/>
                    </a:cubicBezTo>
                    <a:close/>
                  </a:path>
                </a:pathLst>
              </a:custGeom>
              <a:solidFill>
                <a:srgbClr val="CADFD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963355" cy="2848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398859" y="0"/>
              <a:ext cx="3934361" cy="3283360"/>
            </a:xfrm>
            <a:custGeom>
              <a:avLst/>
              <a:gdLst/>
              <a:ahLst/>
              <a:cxnLst/>
              <a:rect r="r" b="b" t="t" l="l"/>
              <a:pathLst>
                <a:path h="3283360" w="3934361">
                  <a:moveTo>
                    <a:pt x="0" y="0"/>
                  </a:moveTo>
                  <a:lnTo>
                    <a:pt x="3934362" y="0"/>
                  </a:lnTo>
                  <a:lnTo>
                    <a:pt x="3934362" y="3283360"/>
                  </a:lnTo>
                  <a:lnTo>
                    <a:pt x="0" y="3283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213" t="-9507" r="-16590" b="-38842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832377" y="3486589"/>
              <a:ext cx="3628180" cy="595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9"/>
                </a:lnSpc>
                <a:spcBef>
                  <a:spcPct val="0"/>
                </a:spcBef>
              </a:pPr>
              <a:r>
                <a:rPr lang="en-US" b="true" sz="2642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SIGNATURE TEA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5440448" y="3139695"/>
              <a:ext cx="5292934" cy="1355705"/>
              <a:chOff x="0" y="0"/>
              <a:chExt cx="963355" cy="246749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963355" cy="246749"/>
              </a:xfrm>
              <a:custGeom>
                <a:avLst/>
                <a:gdLst/>
                <a:ahLst/>
                <a:cxnLst/>
                <a:rect r="r" b="b" t="t" l="l"/>
                <a:pathLst>
                  <a:path h="246749" w="963355">
                    <a:moveTo>
                      <a:pt x="107946" y="0"/>
                    </a:moveTo>
                    <a:lnTo>
                      <a:pt x="855409" y="0"/>
                    </a:lnTo>
                    <a:cubicBezTo>
                      <a:pt x="884038" y="0"/>
                      <a:pt x="911495" y="11373"/>
                      <a:pt x="931739" y="31617"/>
                    </a:cubicBezTo>
                    <a:cubicBezTo>
                      <a:pt x="951982" y="51860"/>
                      <a:pt x="963355" y="79317"/>
                      <a:pt x="963355" y="107946"/>
                    </a:cubicBezTo>
                    <a:lnTo>
                      <a:pt x="963355" y="138803"/>
                    </a:lnTo>
                    <a:cubicBezTo>
                      <a:pt x="963355" y="167432"/>
                      <a:pt x="951982" y="194888"/>
                      <a:pt x="931739" y="215132"/>
                    </a:cubicBezTo>
                    <a:cubicBezTo>
                      <a:pt x="911495" y="235376"/>
                      <a:pt x="884038" y="246749"/>
                      <a:pt x="855409" y="246749"/>
                    </a:cubicBezTo>
                    <a:lnTo>
                      <a:pt x="107946" y="246749"/>
                    </a:lnTo>
                    <a:cubicBezTo>
                      <a:pt x="79317" y="246749"/>
                      <a:pt x="51860" y="235376"/>
                      <a:pt x="31617" y="215132"/>
                    </a:cubicBezTo>
                    <a:cubicBezTo>
                      <a:pt x="11373" y="194888"/>
                      <a:pt x="0" y="167432"/>
                      <a:pt x="0" y="138803"/>
                    </a:cubicBezTo>
                    <a:lnTo>
                      <a:pt x="0" y="107946"/>
                    </a:lnTo>
                    <a:cubicBezTo>
                      <a:pt x="0" y="79317"/>
                      <a:pt x="11373" y="51860"/>
                      <a:pt x="31617" y="31617"/>
                    </a:cubicBezTo>
                    <a:cubicBezTo>
                      <a:pt x="51860" y="11373"/>
                      <a:pt x="79317" y="0"/>
                      <a:pt x="107946" y="0"/>
                    </a:cubicBezTo>
                    <a:close/>
                  </a:path>
                </a:pathLst>
              </a:custGeom>
              <a:solidFill>
                <a:srgbClr val="CADFD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963355" cy="2848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5983550" y="0"/>
              <a:ext cx="3541959" cy="3513598"/>
            </a:xfrm>
            <a:custGeom>
              <a:avLst/>
              <a:gdLst/>
              <a:ahLst/>
              <a:cxnLst/>
              <a:rect r="r" b="b" t="t" l="l"/>
              <a:pathLst>
                <a:path h="3513598" w="3541959">
                  <a:moveTo>
                    <a:pt x="0" y="0"/>
                  </a:moveTo>
                  <a:lnTo>
                    <a:pt x="3541959" y="0"/>
                  </a:lnTo>
                  <a:lnTo>
                    <a:pt x="3541959" y="3513598"/>
                  </a:lnTo>
                  <a:lnTo>
                    <a:pt x="0" y="351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8813" t="-14793" r="-29301" b="-34517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6272825" y="3486589"/>
              <a:ext cx="3628180" cy="595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9"/>
                </a:lnSpc>
                <a:spcBef>
                  <a:spcPct val="0"/>
                </a:spcBef>
              </a:pPr>
              <a:r>
                <a:rPr lang="en-US" b="true" sz="2642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GREEN TEA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7989020" y="3486589"/>
              <a:ext cx="2366258" cy="595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9"/>
                </a:lnSpc>
                <a:spcBef>
                  <a:spcPct val="0"/>
                </a:spcBef>
              </a:pPr>
              <a:r>
                <a:rPr lang="en-US" b="true" sz="2642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WHITE TEA</a:t>
              </a:r>
            </a:p>
          </p:txBody>
        </p:sp>
        <p:grpSp>
          <p:nvGrpSpPr>
            <p:cNvPr name="Group 25" id="25"/>
            <p:cNvGrpSpPr/>
            <p:nvPr/>
          </p:nvGrpSpPr>
          <p:grpSpPr>
            <a:xfrm rot="0">
              <a:off x="10983065" y="3139695"/>
              <a:ext cx="5292934" cy="1355705"/>
              <a:chOff x="0" y="0"/>
              <a:chExt cx="963355" cy="246749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963355" cy="246749"/>
              </a:xfrm>
              <a:custGeom>
                <a:avLst/>
                <a:gdLst/>
                <a:ahLst/>
                <a:cxnLst/>
                <a:rect r="r" b="b" t="t" l="l"/>
                <a:pathLst>
                  <a:path h="246749" w="963355">
                    <a:moveTo>
                      <a:pt x="107946" y="0"/>
                    </a:moveTo>
                    <a:lnTo>
                      <a:pt x="855409" y="0"/>
                    </a:lnTo>
                    <a:cubicBezTo>
                      <a:pt x="884038" y="0"/>
                      <a:pt x="911495" y="11373"/>
                      <a:pt x="931739" y="31617"/>
                    </a:cubicBezTo>
                    <a:cubicBezTo>
                      <a:pt x="951982" y="51860"/>
                      <a:pt x="963355" y="79317"/>
                      <a:pt x="963355" y="107946"/>
                    </a:cubicBezTo>
                    <a:lnTo>
                      <a:pt x="963355" y="138803"/>
                    </a:lnTo>
                    <a:cubicBezTo>
                      <a:pt x="963355" y="167432"/>
                      <a:pt x="951982" y="194888"/>
                      <a:pt x="931739" y="215132"/>
                    </a:cubicBezTo>
                    <a:cubicBezTo>
                      <a:pt x="911495" y="235376"/>
                      <a:pt x="884038" y="246749"/>
                      <a:pt x="855409" y="246749"/>
                    </a:cubicBezTo>
                    <a:lnTo>
                      <a:pt x="107946" y="246749"/>
                    </a:lnTo>
                    <a:cubicBezTo>
                      <a:pt x="79317" y="246749"/>
                      <a:pt x="51860" y="235376"/>
                      <a:pt x="31617" y="215132"/>
                    </a:cubicBezTo>
                    <a:cubicBezTo>
                      <a:pt x="11373" y="194888"/>
                      <a:pt x="0" y="167432"/>
                      <a:pt x="0" y="138803"/>
                    </a:cubicBezTo>
                    <a:lnTo>
                      <a:pt x="0" y="107946"/>
                    </a:lnTo>
                    <a:cubicBezTo>
                      <a:pt x="0" y="79317"/>
                      <a:pt x="11373" y="51860"/>
                      <a:pt x="31617" y="31617"/>
                    </a:cubicBezTo>
                    <a:cubicBezTo>
                      <a:pt x="51860" y="11373"/>
                      <a:pt x="79317" y="0"/>
                      <a:pt x="107946" y="0"/>
                    </a:cubicBezTo>
                    <a:close/>
                  </a:path>
                </a:pathLst>
              </a:custGeom>
              <a:solidFill>
                <a:srgbClr val="CADFD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963355" cy="2848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12744056" y="242268"/>
              <a:ext cx="1770953" cy="3271330"/>
            </a:xfrm>
            <a:custGeom>
              <a:avLst/>
              <a:gdLst/>
              <a:ahLst/>
              <a:cxnLst/>
              <a:rect r="r" b="b" t="t" l="l"/>
              <a:pathLst>
                <a:path h="3271330" w="1770953">
                  <a:moveTo>
                    <a:pt x="0" y="0"/>
                  </a:moveTo>
                  <a:lnTo>
                    <a:pt x="1770953" y="0"/>
                  </a:lnTo>
                  <a:lnTo>
                    <a:pt x="1770953" y="3271330"/>
                  </a:lnTo>
                  <a:lnTo>
                    <a:pt x="0" y="327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4611" t="-68060" r="-121291" b="-47996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11858579" y="3486589"/>
              <a:ext cx="3628180" cy="595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9"/>
                </a:lnSpc>
                <a:spcBef>
                  <a:spcPct val="0"/>
                </a:spcBef>
              </a:pPr>
              <a:r>
                <a:rPr lang="en-US" b="true" sz="2642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ORTHODOX TEA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4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3664151" cy="879023"/>
            <a:chOff x="0" y="0"/>
            <a:chExt cx="4885534" cy="1172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5534" cy="1172031"/>
            </a:xfrm>
            <a:custGeom>
              <a:avLst/>
              <a:gdLst/>
              <a:ahLst/>
              <a:cxnLst/>
              <a:rect r="r" b="b" t="t" l="l"/>
              <a:pathLst>
                <a:path h="1172031" w="4885534">
                  <a:moveTo>
                    <a:pt x="0" y="0"/>
                  </a:moveTo>
                  <a:lnTo>
                    <a:pt x="4885534" y="0"/>
                  </a:lnTo>
                  <a:lnTo>
                    <a:pt x="4885534" y="1172031"/>
                  </a:lnTo>
                  <a:lnTo>
                    <a:pt x="0" y="1172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85534" cy="11910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6"/>
                </a:lnSpc>
              </a:pPr>
              <a:r>
                <a:rPr lang="en-US" b="true" sz="4262" spc="-128">
                  <a:solidFill>
                    <a:srgbClr val="8CBC4F"/>
                  </a:solidFill>
                  <a:latin typeface="Bitter Bold"/>
                  <a:ea typeface="Bitter Bold"/>
                  <a:cs typeface="Bitter Bold"/>
                  <a:sym typeface="Bitter Bold"/>
                </a:rPr>
                <a:t>MARKET SIZE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96525" y="1794456"/>
            <a:ext cx="9603317" cy="449765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38470" y="3745432"/>
            <a:ext cx="2028155" cy="93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6.34%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62065"/>
            <a:ext cx="6292660" cy="1172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Estimated at USD 79.77 billion in 2025, expected to reach USD 108.46 billion by 2030.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24641" y="4072011"/>
            <a:ext cx="1416760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CAGR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3499" y="2148994"/>
            <a:ext cx="2959522" cy="450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Global Tea Market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3518" y="4978082"/>
            <a:ext cx="4576911" cy="28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b="true" sz="1599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3" tooltip="https://www.globalmarketestimates.com/market-report/server-market-3377#:~:text=The%20global%20server%20market%20is%20estimated%20to%20be,billion%20by%202026%20at%20a%20CAGR%20of%207.9%25."/>
              </a:rPr>
              <a:t>SOURCE- </a:t>
            </a:r>
            <a:r>
              <a:rPr lang="en-US" b="true" sz="1599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4" tooltip="https://www.giiresearch.com/report/ksi1649432-global-tea-market-forecasts-from.html?utm_source=chatgpt.com"/>
              </a:rPr>
              <a:t>SOURCE-www.giiresearch.com</a:t>
            </a:r>
            <a:r>
              <a:rPr lang="en-US" b="true" sz="1599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5" tooltip="https://www.globalmarketestimates.com/market-report/server-market-3377#:~:text=The%20global%20server%20market%20is%20estimated%20to%20be,billion%20by%202026%20at%20a%20CAGR%20of%207.9%25."/>
              </a:rPr>
              <a:t>om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19342" y="5295600"/>
            <a:ext cx="9578425" cy="4493509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8700" y="5838013"/>
            <a:ext cx="2948285" cy="450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INDIA TEA MARKET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5284" y="6326077"/>
            <a:ext cx="7439264" cy="78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Market Size: Valued at USD 2.12 billion in 2024, projected to reach USD 2.81 billion by 2030.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6311" y="7350352"/>
            <a:ext cx="1635919" cy="93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4.8%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54268" y="7636102"/>
            <a:ext cx="1416760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CAGR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466121"/>
            <a:ext cx="4114354" cy="28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b="true" sz="1599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7" tooltip="https://www.grandviewresearch.com/horizon/outlook/tea-market/india?utm_source=chatgpt.com"/>
              </a:rPr>
              <a:t>SOURCE-www.grandviewresearch.com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790987" y="281494"/>
            <a:ext cx="2027167" cy="631800"/>
          </a:xfrm>
          <a:custGeom>
            <a:avLst/>
            <a:gdLst/>
            <a:ahLst/>
            <a:cxnLst/>
            <a:rect r="r" b="b" t="t" l="l"/>
            <a:pathLst>
              <a:path h="631800" w="2027167">
                <a:moveTo>
                  <a:pt x="0" y="0"/>
                </a:moveTo>
                <a:lnTo>
                  <a:pt x="2027166" y="0"/>
                </a:lnTo>
                <a:lnTo>
                  <a:pt x="2027166" y="631800"/>
                </a:lnTo>
                <a:lnTo>
                  <a:pt x="0" y="631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4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34908"/>
            <a:ext cx="13838239" cy="879023"/>
            <a:chOff x="0" y="0"/>
            <a:chExt cx="18450986" cy="1172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50985" cy="1172031"/>
            </a:xfrm>
            <a:custGeom>
              <a:avLst/>
              <a:gdLst/>
              <a:ahLst/>
              <a:cxnLst/>
              <a:rect r="r" b="b" t="t" l="l"/>
              <a:pathLst>
                <a:path h="1172031" w="18450985">
                  <a:moveTo>
                    <a:pt x="0" y="0"/>
                  </a:moveTo>
                  <a:lnTo>
                    <a:pt x="18450985" y="0"/>
                  </a:lnTo>
                  <a:lnTo>
                    <a:pt x="18450985" y="1172031"/>
                  </a:lnTo>
                  <a:lnTo>
                    <a:pt x="0" y="1172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8450986" cy="11910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6"/>
                </a:lnSpc>
              </a:pPr>
              <a:r>
                <a:rPr lang="en-US" b="true" sz="4262" spc="-128">
                  <a:solidFill>
                    <a:srgbClr val="8CBC4F"/>
                  </a:solidFill>
                  <a:latin typeface="Bitter Bold"/>
                  <a:ea typeface="Bitter Bold"/>
                  <a:cs typeface="Bitter Bold"/>
                  <a:sym typeface="Bitter Bold"/>
                </a:rPr>
                <a:t>OUR TARGET MARKET: REACHING EVERY TEA LOVER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10262" y="3175985"/>
            <a:ext cx="4281152" cy="5314710"/>
            <a:chOff x="0" y="0"/>
            <a:chExt cx="1127546" cy="13997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7546" cy="1399759"/>
            </a:xfrm>
            <a:custGeom>
              <a:avLst/>
              <a:gdLst/>
              <a:ahLst/>
              <a:cxnLst/>
              <a:rect r="r" b="b" t="t" l="l"/>
              <a:pathLst>
                <a:path h="1399759" w="1127546">
                  <a:moveTo>
                    <a:pt x="92227" y="0"/>
                  </a:moveTo>
                  <a:lnTo>
                    <a:pt x="1035319" y="0"/>
                  </a:lnTo>
                  <a:cubicBezTo>
                    <a:pt x="1059779" y="0"/>
                    <a:pt x="1083237" y="9717"/>
                    <a:pt x="1100533" y="27013"/>
                  </a:cubicBezTo>
                  <a:cubicBezTo>
                    <a:pt x="1117829" y="44309"/>
                    <a:pt x="1127546" y="67767"/>
                    <a:pt x="1127546" y="92227"/>
                  </a:cubicBezTo>
                  <a:lnTo>
                    <a:pt x="1127546" y="1307532"/>
                  </a:lnTo>
                  <a:cubicBezTo>
                    <a:pt x="1127546" y="1331992"/>
                    <a:pt x="1117829" y="1355450"/>
                    <a:pt x="1100533" y="1372746"/>
                  </a:cubicBezTo>
                  <a:cubicBezTo>
                    <a:pt x="1083237" y="1390042"/>
                    <a:pt x="1059779" y="1399759"/>
                    <a:pt x="1035319" y="1399759"/>
                  </a:cubicBezTo>
                  <a:lnTo>
                    <a:pt x="92227" y="1399759"/>
                  </a:lnTo>
                  <a:cubicBezTo>
                    <a:pt x="67767" y="1399759"/>
                    <a:pt x="44309" y="1390042"/>
                    <a:pt x="27013" y="1372746"/>
                  </a:cubicBezTo>
                  <a:cubicBezTo>
                    <a:pt x="9717" y="1355450"/>
                    <a:pt x="0" y="1331992"/>
                    <a:pt x="0" y="1307532"/>
                  </a:cubicBezTo>
                  <a:lnTo>
                    <a:pt x="0" y="92227"/>
                  </a:lnTo>
                  <a:cubicBezTo>
                    <a:pt x="0" y="67767"/>
                    <a:pt x="9717" y="44309"/>
                    <a:pt x="27013" y="27013"/>
                  </a:cubicBezTo>
                  <a:cubicBezTo>
                    <a:pt x="44309" y="9717"/>
                    <a:pt x="67767" y="0"/>
                    <a:pt x="92227" y="0"/>
                  </a:cubicBezTo>
                  <a:close/>
                </a:path>
              </a:pathLst>
            </a:custGeom>
            <a:solidFill>
              <a:srgbClr val="1D444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1127546" cy="1504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505483" y="3371841"/>
            <a:ext cx="3537602" cy="4550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619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-6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Are willing to pay for quality and experience.</a:t>
            </a:r>
          </a:p>
          <a:p>
            <a:pPr algn="l">
              <a:lnSpc>
                <a:spcPts val="2618"/>
              </a:lnSpc>
              <a:spcBef>
                <a:spcPct val="0"/>
              </a:spcBef>
            </a:pPr>
          </a:p>
          <a:p>
            <a:pPr algn="l" marL="453390" indent="-226695" lvl="1">
              <a:lnSpc>
                <a:spcPts val="2619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-6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Value sustainability, health, and craftsmanship.</a:t>
            </a:r>
          </a:p>
          <a:p>
            <a:pPr algn="l">
              <a:lnSpc>
                <a:spcPts val="2618"/>
              </a:lnSpc>
              <a:spcBef>
                <a:spcPct val="0"/>
              </a:spcBef>
            </a:pPr>
          </a:p>
          <a:p>
            <a:pPr algn="l" marL="453390" indent="-226695" lvl="1">
              <a:lnSpc>
                <a:spcPts val="2619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-6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Prefer online shopping, boutique stores, and curated cafés.</a:t>
            </a:r>
          </a:p>
          <a:p>
            <a:pPr algn="l">
              <a:lnSpc>
                <a:spcPts val="2618"/>
              </a:lnSpc>
              <a:spcBef>
                <a:spcPct val="0"/>
              </a:spcBef>
            </a:pPr>
          </a:p>
          <a:p>
            <a:pPr algn="l" marL="453390" indent="-226695" lvl="1">
              <a:lnSpc>
                <a:spcPts val="2619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-6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Are explorative and seek new flavors beyond traditional masala chai.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15112" y="3175985"/>
            <a:ext cx="5556950" cy="5137067"/>
            <a:chOff x="0" y="0"/>
            <a:chExt cx="1463559" cy="13529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63559" cy="1352972"/>
            </a:xfrm>
            <a:custGeom>
              <a:avLst/>
              <a:gdLst/>
              <a:ahLst/>
              <a:cxnLst/>
              <a:rect r="r" b="b" t="t" l="l"/>
              <a:pathLst>
                <a:path h="1352972" w="1463559">
                  <a:moveTo>
                    <a:pt x="71053" y="0"/>
                  </a:moveTo>
                  <a:lnTo>
                    <a:pt x="1392506" y="0"/>
                  </a:lnTo>
                  <a:cubicBezTo>
                    <a:pt x="1411350" y="0"/>
                    <a:pt x="1429423" y="7486"/>
                    <a:pt x="1442748" y="20811"/>
                  </a:cubicBezTo>
                  <a:cubicBezTo>
                    <a:pt x="1456073" y="34136"/>
                    <a:pt x="1463559" y="52209"/>
                    <a:pt x="1463559" y="71053"/>
                  </a:cubicBezTo>
                  <a:lnTo>
                    <a:pt x="1463559" y="1281919"/>
                  </a:lnTo>
                  <a:cubicBezTo>
                    <a:pt x="1463559" y="1321161"/>
                    <a:pt x="1431747" y="1352972"/>
                    <a:pt x="1392506" y="1352972"/>
                  </a:cubicBezTo>
                  <a:lnTo>
                    <a:pt x="71053" y="1352972"/>
                  </a:lnTo>
                  <a:cubicBezTo>
                    <a:pt x="52209" y="1352972"/>
                    <a:pt x="34136" y="1345486"/>
                    <a:pt x="20811" y="1332161"/>
                  </a:cubicBezTo>
                  <a:cubicBezTo>
                    <a:pt x="7486" y="1318836"/>
                    <a:pt x="0" y="1300764"/>
                    <a:pt x="0" y="1281919"/>
                  </a:cubicBezTo>
                  <a:lnTo>
                    <a:pt x="0" y="71053"/>
                  </a:lnTo>
                  <a:cubicBezTo>
                    <a:pt x="0" y="31812"/>
                    <a:pt x="31812" y="0"/>
                    <a:pt x="71053" y="0"/>
                  </a:cubicBezTo>
                  <a:close/>
                </a:path>
              </a:pathLst>
            </a:custGeom>
            <a:solidFill>
              <a:srgbClr val="1D444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1463559" cy="1457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431102" y="3175985"/>
            <a:ext cx="4959424" cy="6082315"/>
            <a:chOff x="0" y="0"/>
            <a:chExt cx="1306186" cy="16019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06186" cy="1601927"/>
            </a:xfrm>
            <a:custGeom>
              <a:avLst/>
              <a:gdLst/>
              <a:ahLst/>
              <a:cxnLst/>
              <a:rect r="r" b="b" t="t" l="l"/>
              <a:pathLst>
                <a:path h="1601927" w="1306186">
                  <a:moveTo>
                    <a:pt x="79614" y="0"/>
                  </a:moveTo>
                  <a:lnTo>
                    <a:pt x="1226572" y="0"/>
                  </a:lnTo>
                  <a:cubicBezTo>
                    <a:pt x="1247687" y="0"/>
                    <a:pt x="1267937" y="8388"/>
                    <a:pt x="1282867" y="23318"/>
                  </a:cubicBezTo>
                  <a:cubicBezTo>
                    <a:pt x="1297798" y="38249"/>
                    <a:pt x="1306186" y="58499"/>
                    <a:pt x="1306186" y="79614"/>
                  </a:cubicBezTo>
                  <a:lnTo>
                    <a:pt x="1306186" y="1522313"/>
                  </a:lnTo>
                  <a:cubicBezTo>
                    <a:pt x="1306186" y="1543428"/>
                    <a:pt x="1297798" y="1563678"/>
                    <a:pt x="1282867" y="1578608"/>
                  </a:cubicBezTo>
                  <a:cubicBezTo>
                    <a:pt x="1267937" y="1593539"/>
                    <a:pt x="1247687" y="1601927"/>
                    <a:pt x="1226572" y="1601927"/>
                  </a:cubicBezTo>
                  <a:lnTo>
                    <a:pt x="79614" y="1601927"/>
                  </a:lnTo>
                  <a:cubicBezTo>
                    <a:pt x="58499" y="1601927"/>
                    <a:pt x="38249" y="1593539"/>
                    <a:pt x="23318" y="1578608"/>
                  </a:cubicBezTo>
                  <a:cubicBezTo>
                    <a:pt x="8388" y="1563678"/>
                    <a:pt x="0" y="1543428"/>
                    <a:pt x="0" y="1522313"/>
                  </a:cubicBezTo>
                  <a:lnTo>
                    <a:pt x="0" y="79614"/>
                  </a:lnTo>
                  <a:cubicBezTo>
                    <a:pt x="0" y="58499"/>
                    <a:pt x="8388" y="38249"/>
                    <a:pt x="23318" y="23318"/>
                  </a:cubicBezTo>
                  <a:cubicBezTo>
                    <a:pt x="38249" y="8388"/>
                    <a:pt x="58499" y="0"/>
                    <a:pt x="79614" y="0"/>
                  </a:cubicBezTo>
                  <a:close/>
                </a:path>
              </a:pathLst>
            </a:custGeom>
            <a:solidFill>
              <a:srgbClr val="1D444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1306186" cy="1706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858431" y="2670539"/>
            <a:ext cx="3277034" cy="505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b="true" sz="3062" spc="-9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SEGMENTATION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05483" y="2670539"/>
            <a:ext cx="3277034" cy="505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b="true" sz="3062" spc="-9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TAR</a:t>
            </a:r>
            <a:r>
              <a:rPr lang="en-US" b="true" sz="3062" spc="-9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54242" y="2670539"/>
            <a:ext cx="3277034" cy="505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b="true" sz="3062" spc="-9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POSI</a:t>
            </a:r>
            <a:r>
              <a:rPr lang="en-US" b="true" sz="3062" spc="-9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TIONING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371841"/>
            <a:ext cx="4936495" cy="4550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618"/>
              </a:lnSpc>
              <a:buFont typeface="Arial"/>
              <a:buChar char="•"/>
            </a:pPr>
            <a:r>
              <a:rPr lang="en-US" b="true" sz="2100" spc="-6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Demographics:</a:t>
            </a:r>
            <a:r>
              <a:rPr lang="en-US" sz="2100" spc="-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Age 25–45, urban professionals, health-conscious millennials, and NRIs.</a:t>
            </a:r>
          </a:p>
          <a:p>
            <a:pPr algn="l">
              <a:lnSpc>
                <a:spcPts val="2619"/>
              </a:lnSpc>
              <a:spcBef>
                <a:spcPct val="0"/>
              </a:spcBef>
            </a:pPr>
          </a:p>
          <a:p>
            <a:pPr algn="l" marL="453390" indent="-226695" lvl="1">
              <a:lnSpc>
                <a:spcPts val="2618"/>
              </a:lnSpc>
              <a:buFont typeface="Arial"/>
              <a:buChar char="•"/>
            </a:pPr>
            <a:r>
              <a:rPr lang="en-US" b="true" sz="2100" spc="-6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Psychographics: </a:t>
            </a:r>
            <a:r>
              <a:rPr lang="en-US" sz="2100" spc="-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Consumers who value authenticity, premium quality, wellness, and aesthetic lifestyle choices.</a:t>
            </a:r>
          </a:p>
          <a:p>
            <a:pPr algn="l">
              <a:lnSpc>
                <a:spcPts val="2619"/>
              </a:lnSpc>
              <a:spcBef>
                <a:spcPct val="0"/>
              </a:spcBef>
            </a:pPr>
          </a:p>
          <a:p>
            <a:pPr algn="l" marL="453390" indent="-226695" lvl="1">
              <a:lnSpc>
                <a:spcPts val="26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0" spc="-6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Behavioral: </a:t>
            </a:r>
            <a:r>
              <a:rPr lang="en-US" sz="2100" spc="-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Regular tea drinkers, gift-seekers, café explorers, and those seeking variety and personalization in their beverage choices.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86135" y="3343266"/>
            <a:ext cx="4673165" cy="334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 spc="98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“Jomga Tea is positioned as a premium, ethically sourced tea brand that brings the richness of Munnar’s tea heritage to the modern world through unique blends, sustainable practices, and soulful experiences.”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83031" y="6831990"/>
            <a:ext cx="2582242" cy="208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339"/>
              </a:lnSpc>
              <a:buFont typeface="Arial"/>
              <a:buChar char="•"/>
            </a:pPr>
            <a:r>
              <a:rPr lang="en-US" b="true" sz="2100" spc="-63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Brand Pillars:</a:t>
            </a:r>
          </a:p>
          <a:p>
            <a:pPr algn="l" marL="453390" indent="-226695" lvl="1">
              <a:lnSpc>
                <a:spcPts val="3339"/>
              </a:lnSpc>
              <a:buAutoNum type="arabicPeriod" startAt="1"/>
            </a:pPr>
            <a:r>
              <a:rPr lang="en-US" b="true" sz="2100" spc="-63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Authenticity</a:t>
            </a:r>
          </a:p>
          <a:p>
            <a:pPr algn="l" marL="453390" indent="-226695" lvl="1">
              <a:lnSpc>
                <a:spcPts val="3339"/>
              </a:lnSpc>
              <a:buAutoNum type="arabicPeriod" startAt="1"/>
            </a:pPr>
            <a:r>
              <a:rPr lang="en-US" b="true" sz="2100" spc="-63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Innovation</a:t>
            </a:r>
          </a:p>
          <a:p>
            <a:pPr algn="l" marL="453390" indent="-226695" lvl="1">
              <a:lnSpc>
                <a:spcPts val="3339"/>
              </a:lnSpc>
              <a:buAutoNum type="arabicPeriod" startAt="1"/>
            </a:pPr>
            <a:r>
              <a:rPr lang="en-US" b="true" sz="2100" spc="-63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Sustainability</a:t>
            </a:r>
          </a:p>
          <a:p>
            <a:pPr algn="l" marL="453390" indent="-226695" lvl="1">
              <a:lnSpc>
                <a:spcPts val="3339"/>
              </a:lnSpc>
              <a:buAutoNum type="arabicPeriod" startAt="1"/>
            </a:pPr>
            <a:r>
              <a:rPr lang="en-US" b="true" sz="2100" spc="-63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Experience-first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5790987" y="281494"/>
            <a:ext cx="2027167" cy="631800"/>
          </a:xfrm>
          <a:custGeom>
            <a:avLst/>
            <a:gdLst/>
            <a:ahLst/>
            <a:cxnLst/>
            <a:rect r="r" b="b" t="t" l="l"/>
            <a:pathLst>
              <a:path h="631800" w="2027167">
                <a:moveTo>
                  <a:pt x="0" y="0"/>
                </a:moveTo>
                <a:lnTo>
                  <a:pt x="2027166" y="0"/>
                </a:lnTo>
                <a:lnTo>
                  <a:pt x="2027166" y="631800"/>
                </a:lnTo>
                <a:lnTo>
                  <a:pt x="0" y="631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4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34908"/>
            <a:ext cx="10269234" cy="879023"/>
            <a:chOff x="0" y="0"/>
            <a:chExt cx="13692312" cy="1172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92312" cy="1172031"/>
            </a:xfrm>
            <a:custGeom>
              <a:avLst/>
              <a:gdLst/>
              <a:ahLst/>
              <a:cxnLst/>
              <a:rect r="r" b="b" t="t" l="l"/>
              <a:pathLst>
                <a:path h="1172031" w="13692312">
                  <a:moveTo>
                    <a:pt x="0" y="0"/>
                  </a:moveTo>
                  <a:lnTo>
                    <a:pt x="13692312" y="0"/>
                  </a:lnTo>
                  <a:lnTo>
                    <a:pt x="13692312" y="1172031"/>
                  </a:lnTo>
                  <a:lnTo>
                    <a:pt x="0" y="1172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3692312" cy="11910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6"/>
                </a:lnSpc>
              </a:pPr>
              <a:r>
                <a:rPr lang="en-US" b="true" sz="4262" spc="-128">
                  <a:solidFill>
                    <a:srgbClr val="8CBC4F"/>
                  </a:solidFill>
                  <a:latin typeface="Bitter Bold"/>
                  <a:ea typeface="Bitter Bold"/>
                  <a:cs typeface="Bitter Bold"/>
                  <a:sym typeface="Bitter Bold"/>
                </a:rPr>
                <a:t>OUR UNIQUENESS: SETTING US APART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9734" y="2141434"/>
            <a:ext cx="16359566" cy="6432563"/>
            <a:chOff x="0" y="0"/>
            <a:chExt cx="21812754" cy="857675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705456" y="2437779"/>
              <a:ext cx="5736914" cy="5736914"/>
              <a:chOff x="0" y="0"/>
              <a:chExt cx="5918800" cy="5918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918835" cy="5918835"/>
              </a:xfrm>
              <a:custGeom>
                <a:avLst/>
                <a:gdLst/>
                <a:ahLst/>
                <a:cxnLst/>
                <a:rect r="r" b="b" t="t" l="l"/>
                <a:pathLst>
                  <a:path h="5918835" w="5918835">
                    <a:moveTo>
                      <a:pt x="0" y="2959354"/>
                    </a:moveTo>
                    <a:cubicBezTo>
                      <a:pt x="0" y="1324991"/>
                      <a:pt x="1324991" y="0"/>
                      <a:pt x="2959354" y="0"/>
                    </a:cubicBezTo>
                    <a:cubicBezTo>
                      <a:pt x="4593717" y="0"/>
                      <a:pt x="5918835" y="1324991"/>
                      <a:pt x="5918835" y="2959354"/>
                    </a:cubicBezTo>
                    <a:cubicBezTo>
                      <a:pt x="5918835" y="4593717"/>
                      <a:pt x="4593844" y="5918835"/>
                      <a:pt x="2959354" y="5918835"/>
                    </a:cubicBezTo>
                    <a:cubicBezTo>
                      <a:pt x="1324864" y="5918835"/>
                      <a:pt x="0" y="4593844"/>
                      <a:pt x="0" y="295935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8741983" y="2897285"/>
              <a:ext cx="3809081" cy="3775752"/>
            </a:xfrm>
            <a:custGeom>
              <a:avLst/>
              <a:gdLst/>
              <a:ahLst/>
              <a:cxnLst/>
              <a:rect r="r" b="b" t="t" l="l"/>
              <a:pathLst>
                <a:path h="3775752" w="3809081">
                  <a:moveTo>
                    <a:pt x="0" y="0"/>
                  </a:moveTo>
                  <a:lnTo>
                    <a:pt x="3809081" y="0"/>
                  </a:lnTo>
                  <a:lnTo>
                    <a:pt x="3809081" y="3775751"/>
                  </a:lnTo>
                  <a:lnTo>
                    <a:pt x="0" y="3775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395862">
              <a:off x="6547275" y="433260"/>
              <a:ext cx="2762548" cy="2762548"/>
            </a:xfrm>
            <a:custGeom>
              <a:avLst/>
              <a:gdLst/>
              <a:ahLst/>
              <a:cxnLst/>
              <a:rect r="r" b="b" t="t" l="l"/>
              <a:pathLst>
                <a:path h="2762548" w="2762548">
                  <a:moveTo>
                    <a:pt x="0" y="0"/>
                  </a:moveTo>
                  <a:lnTo>
                    <a:pt x="2762548" y="0"/>
                  </a:lnTo>
                  <a:lnTo>
                    <a:pt x="2762548" y="2762548"/>
                  </a:lnTo>
                  <a:lnTo>
                    <a:pt x="0" y="2762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05456" y="1358624"/>
              <a:ext cx="1026142" cy="1022294"/>
            </a:xfrm>
            <a:custGeom>
              <a:avLst/>
              <a:gdLst/>
              <a:ahLst/>
              <a:cxnLst/>
              <a:rect r="r" b="b" t="t" l="l"/>
              <a:pathLst>
                <a:path h="1022294" w="1026142">
                  <a:moveTo>
                    <a:pt x="0" y="0"/>
                  </a:moveTo>
                  <a:lnTo>
                    <a:pt x="1026142" y="0"/>
                  </a:lnTo>
                  <a:lnTo>
                    <a:pt x="1026142" y="1022294"/>
                  </a:lnTo>
                  <a:lnTo>
                    <a:pt x="0" y="1022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208411" y="6026059"/>
              <a:ext cx="5184873" cy="2550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70"/>
                </a:lnSpc>
              </a:pPr>
              <a:r>
                <a:rPr lang="en-US" sz="1647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Jomga partners with eco-conscious tea plantations, ensuring fair trade, farmer welfare, and clean, sustainable ingredients, aligning with today’s responsible consumer mindset.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674071"/>
              <a:ext cx="5393285" cy="1159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28"/>
                </a:lnSpc>
              </a:pPr>
              <a:r>
                <a:rPr lang="en-US" sz="2326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Ethical &amp; Sustainable Sourcing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-3483460">
              <a:off x="5166001" y="4678251"/>
              <a:ext cx="2762548" cy="2762548"/>
            </a:xfrm>
            <a:custGeom>
              <a:avLst/>
              <a:gdLst/>
              <a:ahLst/>
              <a:cxnLst/>
              <a:rect r="r" b="b" t="t" l="l"/>
              <a:pathLst>
                <a:path h="2762548" w="2762548">
                  <a:moveTo>
                    <a:pt x="0" y="0"/>
                  </a:moveTo>
                  <a:lnTo>
                    <a:pt x="2762548" y="0"/>
                  </a:lnTo>
                  <a:lnTo>
                    <a:pt x="2762548" y="2762548"/>
                  </a:lnTo>
                  <a:lnTo>
                    <a:pt x="0" y="2762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237593" y="5603213"/>
              <a:ext cx="1005433" cy="979040"/>
            </a:xfrm>
            <a:custGeom>
              <a:avLst/>
              <a:gdLst/>
              <a:ahLst/>
              <a:cxnLst/>
              <a:rect r="r" b="b" t="t" l="l"/>
              <a:pathLst>
                <a:path h="979040" w="1005433">
                  <a:moveTo>
                    <a:pt x="0" y="0"/>
                  </a:moveTo>
                  <a:lnTo>
                    <a:pt x="1005433" y="0"/>
                  </a:lnTo>
                  <a:lnTo>
                    <a:pt x="1005433" y="979041"/>
                  </a:lnTo>
                  <a:lnTo>
                    <a:pt x="0" y="97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782005">
              <a:off x="13119085" y="4678251"/>
              <a:ext cx="2762548" cy="2762548"/>
            </a:xfrm>
            <a:custGeom>
              <a:avLst/>
              <a:gdLst/>
              <a:ahLst/>
              <a:cxnLst/>
              <a:rect r="r" b="b" t="t" l="l"/>
              <a:pathLst>
                <a:path h="2762548" w="2762548">
                  <a:moveTo>
                    <a:pt x="0" y="0"/>
                  </a:moveTo>
                  <a:lnTo>
                    <a:pt x="2762548" y="0"/>
                  </a:lnTo>
                  <a:lnTo>
                    <a:pt x="2762548" y="2762548"/>
                  </a:lnTo>
                  <a:lnTo>
                    <a:pt x="0" y="2762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4038780" y="5557219"/>
              <a:ext cx="1216308" cy="1288803"/>
            </a:xfrm>
            <a:custGeom>
              <a:avLst/>
              <a:gdLst/>
              <a:ahLst/>
              <a:cxnLst/>
              <a:rect r="r" b="b" t="t" l="l"/>
              <a:pathLst>
                <a:path h="1288803" w="1216308">
                  <a:moveTo>
                    <a:pt x="0" y="0"/>
                  </a:moveTo>
                  <a:lnTo>
                    <a:pt x="1216308" y="0"/>
                  </a:lnTo>
                  <a:lnTo>
                    <a:pt x="1216308" y="1288804"/>
                  </a:lnTo>
                  <a:lnTo>
                    <a:pt x="0" y="1288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4910230" y="1910350"/>
              <a:ext cx="6638756" cy="1689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70"/>
                </a:lnSpc>
              </a:pPr>
              <a:r>
                <a:rPr lang="en-US" sz="1647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From jasmine-lavender fusion to fruit-infused chai, Jomga offers artisanal blends that go beyond traditional tea — delivering a modern, wellness-focused tea experience.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-1382776">
              <a:off x="12061096" y="878373"/>
              <a:ext cx="2762548" cy="2762548"/>
            </a:xfrm>
            <a:custGeom>
              <a:avLst/>
              <a:gdLst/>
              <a:ahLst/>
              <a:cxnLst/>
              <a:rect r="r" b="b" t="t" l="l"/>
              <a:pathLst>
                <a:path h="2762548" w="2762548">
                  <a:moveTo>
                    <a:pt x="0" y="0"/>
                  </a:moveTo>
                  <a:lnTo>
                    <a:pt x="2762548" y="0"/>
                  </a:lnTo>
                  <a:lnTo>
                    <a:pt x="2762548" y="2762548"/>
                  </a:lnTo>
                  <a:lnTo>
                    <a:pt x="0" y="2762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387860">
              <a:off x="13272932" y="1639150"/>
              <a:ext cx="915431" cy="1317167"/>
            </a:xfrm>
            <a:custGeom>
              <a:avLst/>
              <a:gdLst/>
              <a:ahLst/>
              <a:cxnLst/>
              <a:rect r="r" b="b" t="t" l="l"/>
              <a:pathLst>
                <a:path h="1317167" w="915431">
                  <a:moveTo>
                    <a:pt x="0" y="0"/>
                  </a:moveTo>
                  <a:lnTo>
                    <a:pt x="915431" y="0"/>
                  </a:lnTo>
                  <a:lnTo>
                    <a:pt x="915431" y="1317167"/>
                  </a:lnTo>
                  <a:lnTo>
                    <a:pt x="0" y="1317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65346" y="1910350"/>
              <a:ext cx="6072247" cy="21199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70"/>
                </a:lnSpc>
              </a:pPr>
              <a:r>
                <a:rPr lang="en-US" sz="1647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Unlike most packaged tea brands, Jomga was born in a real café — Tea Cups in Munnar — where its 60+ blends were tested, loved, and perfected with real customers before becoming a brand.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110608" y="709784"/>
              <a:ext cx="5126985" cy="1159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28"/>
                </a:lnSpc>
              </a:pPr>
              <a:r>
                <a:rPr lang="en-US" sz="2326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Café-Origin Brand with Proven Taste Experience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4910230" y="709784"/>
              <a:ext cx="4338507" cy="1159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28"/>
                </a:lnSpc>
              </a:pPr>
              <a:r>
                <a:rPr lang="en-US" sz="2326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Premium Blends with Creative Innovation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6124051" y="5438529"/>
              <a:ext cx="4754718" cy="2550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70"/>
                </a:lnSpc>
              </a:pPr>
              <a:r>
                <a:rPr lang="en-US" sz="1647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With elegant packaging, D2C presence, and export-ready blends, Jomga is built to appeal to both Indian tea lovers and international wellness consumers looking for authenticity.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6124051" y="4086541"/>
              <a:ext cx="5688703" cy="1159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28"/>
                </a:lnSpc>
              </a:pPr>
              <a:r>
                <a:rPr lang="en-US" sz="2326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Designed for Global &amp; Indian Palates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5790987" y="281494"/>
            <a:ext cx="2027167" cy="631800"/>
          </a:xfrm>
          <a:custGeom>
            <a:avLst/>
            <a:gdLst/>
            <a:ahLst/>
            <a:cxnLst/>
            <a:rect r="r" b="b" t="t" l="l"/>
            <a:pathLst>
              <a:path h="631800" w="2027167">
                <a:moveTo>
                  <a:pt x="0" y="0"/>
                </a:moveTo>
                <a:lnTo>
                  <a:pt x="2027166" y="0"/>
                </a:lnTo>
                <a:lnTo>
                  <a:pt x="2027166" y="631800"/>
                </a:lnTo>
                <a:lnTo>
                  <a:pt x="0" y="631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DAGmkjYLSv4</dc:identifier>
  <dcterms:modified xsi:type="dcterms:W3CDTF">2011-08-01T06:04:30Z</dcterms:modified>
  <cp:revision>1</cp:revision>
  <dc:title>JOMGA(BLAUTOPF VENTURES PRIVATE LIMITED) - SEED FUND</dc:title>
</cp:coreProperties>
</file>